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714" r:id="rId3"/>
  </p:sldMasterIdLst>
  <p:notesMasterIdLst>
    <p:notesMasterId r:id="rId14"/>
  </p:notesMasterIdLst>
  <p:sldIdLst>
    <p:sldId id="256" r:id="rId4"/>
    <p:sldId id="307" r:id="rId5"/>
    <p:sldId id="308" r:id="rId6"/>
    <p:sldId id="288" r:id="rId7"/>
    <p:sldId id="297" r:id="rId8"/>
    <p:sldId id="302" r:id="rId9"/>
    <p:sldId id="289" r:id="rId10"/>
    <p:sldId id="296" r:id="rId11"/>
    <p:sldId id="304" r:id="rId12"/>
    <p:sldId id="277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603E"/>
    <a:srgbClr val="D8860E"/>
    <a:srgbClr val="57A1AD"/>
    <a:srgbClr val="A56541"/>
    <a:srgbClr val="A1B107"/>
    <a:srgbClr val="869406"/>
    <a:srgbClr val="6E7905"/>
    <a:srgbClr val="EFFA82"/>
    <a:srgbClr val="2D8B3F"/>
    <a:srgbClr val="49C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1" autoAdjust="0"/>
    <p:restoredTop sz="90126" autoAdjust="0"/>
  </p:normalViewPr>
  <p:slideViewPr>
    <p:cSldViewPr>
      <p:cViewPr varScale="1">
        <p:scale>
          <a:sx n="67" d="100"/>
          <a:sy n="67" d="100"/>
        </p:scale>
        <p:origin x="10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D2FE2-50E2-4E84-88AD-30BDEE11AE58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70F9F-20B7-4020-BB72-89CD955B04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113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0F9F-20B7-4020-BB72-89CD955B046E}" type="slidenum">
              <a:rPr lang="es-EC" smtClean="0">
                <a:solidFill>
                  <a:prstClr val="black"/>
                </a:solidFill>
              </a:rPr>
              <a:pPr/>
              <a:t>9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4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269147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18750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34816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87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63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38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94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0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20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88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69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504046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47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12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36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632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4172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79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70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93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11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0097108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41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55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71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32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57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7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787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86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35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7781262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051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32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3802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15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6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14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799987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949850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231129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244226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499002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100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52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47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411760" y="285293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Coordinación Zonal </a:t>
            </a:r>
            <a:r>
              <a:rPr lang="es-EC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endParaRPr lang="es-EC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s-EC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RENDICIÓN DE CUENTAS 2016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547664" y="5589240"/>
            <a:ext cx="3504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dirty="0" smtClean="0"/>
              <a:t>Riobamba, </a:t>
            </a:r>
            <a:r>
              <a:rPr lang="es-MX" sz="1600" dirty="0"/>
              <a:t>27 de abril de 2017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3351790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55776" y="3204265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731508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-36512" y="188640"/>
            <a:ext cx="635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Legal – Rendición de cuentas</a:t>
            </a:r>
            <a:endParaRPr lang="es-EC" sz="2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907704" y="2204864"/>
            <a:ext cx="5256584" cy="1200329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Constitución </a:t>
            </a:r>
            <a:r>
              <a:rPr lang="es-EC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República del </a:t>
            </a: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Ecuador</a:t>
            </a:r>
          </a:p>
          <a:p>
            <a:pPr algn="ctr"/>
            <a:endParaRPr lang="es-EC" b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indent="-285750" algn="ctr">
              <a:buSzPct val="80000"/>
              <a:buFont typeface="Arial" panose="020B0604020202020204" pitchFamily="34" charset="0"/>
              <a:buChar char="•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Numeral </a:t>
            </a:r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4 del 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Artículo 100</a:t>
            </a:r>
          </a:p>
          <a:p>
            <a:pPr marL="285750" indent="-285750" algn="ctr">
              <a:buSzPct val="80000"/>
              <a:buFont typeface="Arial" panose="020B0604020202020204" pitchFamily="34" charset="0"/>
              <a:buChar char="•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Artículo 297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907704" y="3884856"/>
            <a:ext cx="5256584" cy="1477328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>
              <a:buSzPct val="80000"/>
            </a:pP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Estatuto Orgánico de Gestión Organizacional por procesos de la Agencia de Regulación y Control de las Telecomunicaciones</a:t>
            </a:r>
          </a:p>
          <a:p>
            <a:pPr algn="ctr">
              <a:buSzPct val="80000"/>
            </a:pPr>
            <a:endParaRPr lang="es-EC" b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buSzPct val="80000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Letra </a:t>
            </a:r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j) del numeral 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1.3.1.1.1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2123728" y="3645024"/>
            <a:ext cx="4824536" cy="0"/>
          </a:xfrm>
          <a:prstGeom prst="line">
            <a:avLst/>
          </a:prstGeom>
          <a:ln w="34925">
            <a:gradFill>
              <a:gsLst>
                <a:gs pos="100000">
                  <a:schemeClr val="bg2">
                    <a:lumMod val="40000"/>
                    <a:lumOff val="60000"/>
                    <a:alpha val="0"/>
                  </a:schemeClr>
                </a:gs>
                <a:gs pos="84000">
                  <a:srgbClr val="0070C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985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-36512" y="188640"/>
            <a:ext cx="635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Legal – ARCOTEL</a:t>
            </a:r>
            <a:endParaRPr lang="es-EC" sz="2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395267" y="2132856"/>
            <a:ext cx="6425473" cy="1477328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Ley </a:t>
            </a:r>
            <a:r>
              <a:rPr lang="es-EC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Orgánica </a:t>
            </a: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Telecomunicaciones </a:t>
            </a:r>
          </a:p>
          <a:p>
            <a:pPr algn="ctr"/>
            <a:endParaRPr lang="es-EC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CAPÍTULO II</a:t>
            </a: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Agencia de Regulación y Control de las Telecomunicaciones </a:t>
            </a:r>
          </a:p>
          <a:p>
            <a:pPr algn="ctr"/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rtículo 142. Creación y naturaleza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95267" y="3830851"/>
            <a:ext cx="6425473" cy="1200329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Misión</a:t>
            </a:r>
          </a:p>
          <a:p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Regular, administrar y controlar el espectro radioeléctrico y los servicios de telecomunicaciones. 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1547664" y="3717032"/>
            <a:ext cx="6048672" cy="0"/>
          </a:xfrm>
          <a:prstGeom prst="line">
            <a:avLst/>
          </a:prstGeom>
          <a:ln w="34925">
            <a:gradFill>
              <a:gsLst>
                <a:gs pos="100000">
                  <a:schemeClr val="bg2">
                    <a:lumMod val="40000"/>
                    <a:lumOff val="60000"/>
                    <a:alpha val="0"/>
                  </a:schemeClr>
                </a:gs>
                <a:gs pos="84000">
                  <a:srgbClr val="0070C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91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12644"/>
          <a:stretch/>
        </p:blipFill>
        <p:spPr>
          <a:xfrm>
            <a:off x="755576" y="1969457"/>
            <a:ext cx="7632848" cy="397982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79612" y="196945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TOTAL DE INFORMES TÉCNICOS POR SERVICIO REALIZADOS POR LA CZO 3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13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19873" y="342900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12552"/>
          <a:stretch/>
        </p:blipFill>
        <p:spPr>
          <a:xfrm>
            <a:off x="755576" y="2060848"/>
            <a:ext cx="7666181" cy="39855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267744" y="208488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NÚMERO DE INFORMES TÉCNICOS POR PROVINCIA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21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t="12639"/>
          <a:stretch/>
        </p:blipFill>
        <p:spPr>
          <a:xfrm>
            <a:off x="1043608" y="1988840"/>
            <a:ext cx="7335688" cy="39815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03648" y="198884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TOTAL DE PROCESOS DE JUZGAMIENTO REALIZADOS POR LA CZO 3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40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6142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Atención ciudadana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r="6616"/>
          <a:stretch/>
        </p:blipFill>
        <p:spPr>
          <a:xfrm>
            <a:off x="1043608" y="1700808"/>
            <a:ext cx="7284864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42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6142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</a:t>
            </a:r>
            <a:r>
              <a:rPr lang="es-EC" sz="2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Atención </a:t>
            </a:r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t="17462"/>
          <a:stretch/>
        </p:blipFill>
        <p:spPr>
          <a:xfrm>
            <a:off x="1331640" y="2060848"/>
            <a:ext cx="6614247" cy="37439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1680" y="19888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NÚMERO DE REQUERIMIENTOS SOLICITADOS POR PROVINCIA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784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354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Logros</a:t>
            </a:r>
            <a:endParaRPr lang="es-EC" sz="28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860032" y="1254209"/>
            <a:ext cx="4176464" cy="152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Charlas y conversatorios con grupos de Permisionarios, Concesionarios y poseedores de Títulos habilitantes, respecto a la nueva Normativa Técnico Legal, para reducir el cometimiento de infracciones; y el mejorar la calidad del servicio percibida por el usuario</a:t>
            </a:r>
            <a:r>
              <a:rPr lang="es-MX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3917" y="2780928"/>
            <a:ext cx="3951935" cy="11838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Capacitación en instituciones de educación media, con temáticas de prevención de riesgos en el uso de redes sociales, e internet; con el fin de disminuir los delitos informáticos o </a:t>
            </a:r>
            <a:r>
              <a:rPr lang="es-MX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ciberdelitos</a:t>
            </a:r>
            <a:r>
              <a:rPr lang="es-MX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860031" y="3861048"/>
            <a:ext cx="4195601" cy="16875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efectuó un control preventivo, conjuntamente con otros entes del estado en lo referente a sistema de Radiocomunicaciones (Fijo Móvil Terrestre), como por ejemplo operativos denominados PIONERO</a:t>
            </a:r>
            <a:r>
              <a:rPr lang="es-MX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angular 15"/>
          <p:cNvCxnSpPr>
            <a:endCxn id="4" idx="1"/>
          </p:cNvCxnSpPr>
          <p:nvPr/>
        </p:nvCxnSpPr>
        <p:spPr>
          <a:xfrm flipV="1">
            <a:off x="2702004" y="2015260"/>
            <a:ext cx="2158028" cy="2"/>
          </a:xfrm>
          <a:prstGeom prst="bentConnector3">
            <a:avLst/>
          </a:prstGeom>
          <a:ln>
            <a:solidFill>
              <a:schemeClr val="tx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endCxn id="13" idx="3"/>
          </p:cNvCxnSpPr>
          <p:nvPr/>
        </p:nvCxnSpPr>
        <p:spPr>
          <a:xfrm rot="10800000">
            <a:off x="3965853" y="3372853"/>
            <a:ext cx="2116907" cy="1"/>
          </a:xfrm>
          <a:prstGeom prst="bentConnector3">
            <a:avLst/>
          </a:prstGeom>
          <a:ln>
            <a:solidFill>
              <a:schemeClr val="tx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endCxn id="14" idx="1"/>
          </p:cNvCxnSpPr>
          <p:nvPr/>
        </p:nvCxnSpPr>
        <p:spPr>
          <a:xfrm flipV="1">
            <a:off x="2783824" y="4704835"/>
            <a:ext cx="2076207" cy="1"/>
          </a:xfrm>
          <a:prstGeom prst="bentConnector3">
            <a:avLst/>
          </a:prstGeom>
          <a:ln>
            <a:solidFill>
              <a:schemeClr val="tx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iseño de fondo de negocios Vector Gratis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95BAA8"/>
              </a:clrFrom>
              <a:clrTo>
                <a:srgbClr val="95BAA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92"/>
          <a:stretch/>
        </p:blipFill>
        <p:spPr bwMode="auto">
          <a:xfrm>
            <a:off x="1293195" y="1439366"/>
            <a:ext cx="1393377" cy="115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ndo dibujado a mano con móvil e iconos de redes sociales Vector Grati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365"/>
              </a:clrFrom>
              <a:clrTo>
                <a:srgbClr val="FEF36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760" y="2796852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ality control related vector icon se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3" t="3876" r="5968" b="70388"/>
          <a:stretch/>
        </p:blipFill>
        <p:spPr bwMode="auto">
          <a:xfrm>
            <a:off x="1989883" y="4128770"/>
            <a:ext cx="10081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redondeado 20"/>
          <p:cNvSpPr/>
          <p:nvPr/>
        </p:nvSpPr>
        <p:spPr>
          <a:xfrm>
            <a:off x="107504" y="5579614"/>
            <a:ext cx="4176464" cy="1027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activa en el PRIMER CONCURSO PUBLICO de frecuencias de Radio y Televisión, tanto en la difusión, asesoría, recepción y posterior absolución de inquietudes</a:t>
            </a:r>
            <a:r>
              <a:rPr lang="es-MX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angular 22"/>
          <p:cNvCxnSpPr>
            <a:stCxn id="24" idx="1"/>
            <a:endCxn id="21" idx="3"/>
          </p:cNvCxnSpPr>
          <p:nvPr/>
        </p:nvCxnSpPr>
        <p:spPr>
          <a:xfrm rot="10800000" flipV="1">
            <a:off x="4283968" y="6093231"/>
            <a:ext cx="2016224" cy="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La gente de negocios con las burbujas del discurso Vector Grati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17232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528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2_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285</Words>
  <Application>Microsoft Office PowerPoint</Application>
  <PresentationFormat>Presentación en pantalla (4:3)</PresentationFormat>
  <Paragraphs>37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Calibri</vt:lpstr>
      <vt:lpstr>Century Gothic</vt:lpstr>
      <vt:lpstr>Gadugi</vt:lpstr>
      <vt:lpstr>Wingdings 3</vt:lpstr>
      <vt:lpstr>Tema de Office</vt:lpstr>
      <vt:lpstr>1_Sector</vt:lpstr>
      <vt:lpstr>2_Sector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(Título)</dc:title>
  <dc:creator>Jose Andres Naranjo</dc:creator>
  <cp:lastModifiedBy>PACHECO PACHECO VICTOR HUGO</cp:lastModifiedBy>
  <cp:revision>159</cp:revision>
  <dcterms:created xsi:type="dcterms:W3CDTF">2015-09-17T19:04:03Z</dcterms:created>
  <dcterms:modified xsi:type="dcterms:W3CDTF">2017-04-20T20:15:13Z</dcterms:modified>
</cp:coreProperties>
</file>