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2.xml" ContentType="application/vnd.openxmlformats-officedocument.presentationml.notesSlide+xml"/>
  <Override PartName="/ppt/theme/themeOverride2.xml" ContentType="application/vnd.openxmlformats-officedocument.themeOverride+xml"/>
  <Override PartName="/ppt/notesSlides/notesSlide3.xml" ContentType="application/vnd.openxmlformats-officedocument.presentationml.notesSlide+xml"/>
  <Override PartName="/ppt/theme/themeOverride3.xml" ContentType="application/vnd.openxmlformats-officedocument.themeOverride+xml"/>
  <Override PartName="/ppt/notesSlides/notesSlide4.xml" ContentType="application/vnd.openxmlformats-officedocument.presentationml.notesSlid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6.xml" ContentType="application/vnd.openxmlformats-officedocument.themeOverride+xml"/>
  <Override PartName="/ppt/theme/themeOverride7.xml" ContentType="application/vnd.openxmlformats-officedocument.themeOverride+xml"/>
  <Override PartName="/ppt/theme/themeOverride8.xml" ContentType="application/vnd.openxmlformats-officedocument.themeOverride+xml"/>
  <Override PartName="/ppt/theme/themeOverride9.xml" ContentType="application/vnd.openxmlformats-officedocument.themeOverride+xml"/>
  <Override PartName="/ppt/theme/themeOverride10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11.xml" ContentType="application/vnd.openxmlformats-officedocument.themeOverride+xml"/>
  <Override PartName="/ppt/theme/themeOverride12.xml" ContentType="application/vnd.openxmlformats-officedocument.themeOverride+xml"/>
  <Override PartName="/ppt/theme/themeOverride13.xml" ContentType="application/vnd.openxmlformats-officedocument.themeOverride+xml"/>
  <Override PartName="/ppt/theme/themeOverride14.xml" ContentType="application/vnd.openxmlformats-officedocument.themeOverride+xml"/>
  <Override PartName="/ppt/theme/themeOverride15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25"/>
  </p:notesMasterIdLst>
  <p:sldIdLst>
    <p:sldId id="256" r:id="rId3"/>
    <p:sldId id="310" r:id="rId4"/>
    <p:sldId id="311" r:id="rId5"/>
    <p:sldId id="288" r:id="rId6"/>
    <p:sldId id="292" r:id="rId7"/>
    <p:sldId id="291" r:id="rId8"/>
    <p:sldId id="293" r:id="rId9"/>
    <p:sldId id="294" r:id="rId10"/>
    <p:sldId id="306" r:id="rId11"/>
    <p:sldId id="295" r:id="rId12"/>
    <p:sldId id="296" r:id="rId13"/>
    <p:sldId id="297" r:id="rId14"/>
    <p:sldId id="298" r:id="rId15"/>
    <p:sldId id="299" r:id="rId16"/>
    <p:sldId id="300" r:id="rId17"/>
    <p:sldId id="301" r:id="rId18"/>
    <p:sldId id="302" r:id="rId19"/>
    <p:sldId id="303" r:id="rId20"/>
    <p:sldId id="289" r:id="rId21"/>
    <p:sldId id="308" r:id="rId22"/>
    <p:sldId id="309" r:id="rId23"/>
    <p:sldId id="277" r:id="rId24"/>
  </p:sldIdLst>
  <p:sldSz cx="9144000" cy="6858000" type="screen4x3"/>
  <p:notesSz cx="6858000" cy="9144000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9EAF1"/>
    <a:srgbClr val="6E7905"/>
    <a:srgbClr val="57A1AD"/>
    <a:srgbClr val="9C603E"/>
    <a:srgbClr val="A56541"/>
    <a:srgbClr val="A1B107"/>
    <a:srgbClr val="869406"/>
    <a:srgbClr val="EFFA82"/>
    <a:srgbClr val="2D8B3F"/>
    <a:srgbClr val="49C3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8603FDC-E32A-4AB5-989C-0864C3EAD2B8}" styleName="Estilo temático 2 - Énfasis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1E171933-4619-4E11-9A3F-F7608DF75F80}" styleName="Estilo medio 1 - Énfasis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Libro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Libro1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es-EC" sz="1600" dirty="0" smtClean="0"/>
              <a:t>Mediciones </a:t>
            </a:r>
            <a:r>
              <a:rPr lang="es-EC" sz="1600" dirty="0"/>
              <a:t>de RNI por Provincia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s-EC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[Libro1]Hoja1!$H$12</c:f>
              <c:strCache>
                <c:ptCount val="1"/>
                <c:pt idx="0">
                  <c:v>Medición de RNI por Provincia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/>
          </c:spPr>
          <c:invertIfNegative val="0"/>
          <c:dPt>
            <c:idx val="0"/>
            <c:invertIfNegative val="0"/>
            <c:bubble3D val="0"/>
            <c:spPr>
              <a:solidFill>
                <a:srgbClr val="A9DA74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/>
            </c:spPr>
          </c:dPt>
          <c:dPt>
            <c:idx val="1"/>
            <c:invertIfNegative val="0"/>
            <c:bubble3D val="0"/>
            <c:spPr>
              <a:solidFill>
                <a:srgbClr val="FF4B4B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/>
            </c:spPr>
          </c:dPt>
          <c:dLbls>
            <c:dLbl>
              <c:idx val="0"/>
              <c:layout>
                <c:manualLayout>
                  <c:x val="1.6666666666666614E-2"/>
                  <c:y val="-0.2777777777777777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400" b="1" i="0" u="none" strike="noStrike" kern="1200" baseline="0">
                      <a:solidFill>
                        <a:schemeClr val="bg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es-EC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1.9444444444444344E-2"/>
                  <c:y val="-5.0925925925925923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400" b="1" i="0" u="none" strike="noStrike" kern="1200" baseline="0">
                      <a:solidFill>
                        <a:schemeClr val="bg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es-EC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s-EC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[Libro1]Hoja1!$I$11:$J$11</c:f>
              <c:strCache>
                <c:ptCount val="2"/>
                <c:pt idx="0">
                  <c:v>Manabí</c:v>
                </c:pt>
                <c:pt idx="1">
                  <c:v>Santo Domingo de los Tsáchilas</c:v>
                </c:pt>
              </c:strCache>
            </c:strRef>
          </c:cat>
          <c:val>
            <c:numRef>
              <c:f>[Libro1]Hoja1!$I$12:$J$12</c:f>
              <c:numCache>
                <c:formatCode>General</c:formatCode>
                <c:ptCount val="2"/>
                <c:pt idx="0">
                  <c:v>78</c:v>
                </c:pt>
                <c:pt idx="1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32822400"/>
        <c:axId val="229126720"/>
        <c:axId val="0"/>
      </c:bar3DChart>
      <c:catAx>
        <c:axId val="4328224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s-EC"/>
          </a:p>
        </c:txPr>
        <c:crossAx val="229126720"/>
        <c:crosses val="autoZero"/>
        <c:auto val="1"/>
        <c:lblAlgn val="ctr"/>
        <c:lblOffset val="100"/>
        <c:noMultiLvlLbl val="0"/>
      </c:catAx>
      <c:valAx>
        <c:axId val="2291267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50000"/>
                  <a:lumOff val="50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s-EC"/>
          </a:p>
        </c:txPr>
        <c:crossAx val="4328224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 sz="1400">
          <a:latin typeface="Arial" panose="020B0604020202020204" pitchFamily="34" charset="0"/>
          <a:cs typeface="Arial" panose="020B0604020202020204" pitchFamily="34" charset="0"/>
        </a:defRPr>
      </a:pPr>
      <a:endParaRPr lang="es-EC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2">
                <a:lumMod val="75000"/>
              </a:schemeClr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1" i="0" u="none" strike="noStrike" kern="1200" baseline="0">
                    <a:solidFill>
                      <a:schemeClr val="bg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s-EC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Hoja1!$A$25:$A$28</c:f>
              <c:strCache>
                <c:ptCount val="4"/>
                <c:pt idx="0">
                  <c:v>Permisionarios Verificados</c:v>
                </c:pt>
                <c:pt idx="1">
                  <c:v>Permisionarios que entregaron fuera de plazo establecido</c:v>
                </c:pt>
                <c:pt idx="2">
                  <c:v>Permisionarios que no entregaron</c:v>
                </c:pt>
                <c:pt idx="3">
                  <c:v>Permisionarios que entregaron</c:v>
                </c:pt>
              </c:strCache>
            </c:strRef>
          </c:cat>
          <c:val>
            <c:numRef>
              <c:f>Hoja1!$B$25:$B$28</c:f>
              <c:numCache>
                <c:formatCode>General</c:formatCode>
                <c:ptCount val="4"/>
                <c:pt idx="0">
                  <c:v>45</c:v>
                </c:pt>
                <c:pt idx="1">
                  <c:v>8</c:v>
                </c:pt>
                <c:pt idx="2">
                  <c:v>9</c:v>
                </c:pt>
                <c:pt idx="3">
                  <c:v>28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310772224"/>
        <c:axId val="236069120"/>
        <c:axId val="0"/>
      </c:bar3DChart>
      <c:catAx>
        <c:axId val="3107722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s-EC"/>
          </a:p>
        </c:txPr>
        <c:crossAx val="236069120"/>
        <c:crosses val="autoZero"/>
        <c:auto val="1"/>
        <c:lblAlgn val="ctr"/>
        <c:lblOffset val="100"/>
        <c:noMultiLvlLbl val="0"/>
      </c:catAx>
      <c:valAx>
        <c:axId val="2360691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50000"/>
                  <a:lumOff val="50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s-EC"/>
          </a:p>
        </c:txPr>
        <c:crossAx val="3107722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>
          <a:latin typeface="Arial" panose="020B0604020202020204" pitchFamily="34" charset="0"/>
          <a:cs typeface="Arial" panose="020B0604020202020204" pitchFamily="34" charset="0"/>
        </a:defRPr>
      </a:pPr>
      <a:endParaRPr lang="es-EC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style1.xml><?xml version="1.0" encoding="utf-8"?>
<cs:chartStyle xmlns:cs="http://schemas.microsoft.com/office/drawing/2012/chartStyle" xmlns:a="http://schemas.openxmlformats.org/drawingml/2006/main" id="294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/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dk1">
            <a:lumMod val="60000"/>
            <a:lumOff val="40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/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94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/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dk1">
            <a:lumMod val="60000"/>
            <a:lumOff val="40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/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C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FD2FE2-50E2-4E84-88AD-30BDEE11AE58}" type="datetimeFigureOut">
              <a:rPr lang="es-EC" smtClean="0"/>
              <a:t>20/04/2017</a:t>
            </a:fld>
            <a:endParaRPr lang="es-EC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C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C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370F9F-20B7-4020-BB72-89CD955B046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9711356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C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través del Sistema Automático para el Control del Espectro Radioeléctrico – SACER se realizó el control de los parámetros técnicos de las estaciones de radiodifusión en la ciudad de Manta, provincia de Manabí.</a:t>
            </a:r>
          </a:p>
          <a:p>
            <a:endParaRPr lang="es-EC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370F9F-20B7-4020-BB72-89CD955B046E}" type="slidenum">
              <a:rPr lang="es-EC" smtClean="0"/>
              <a:t>4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7756420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C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través del Sistema Automático para el Control del Espectro Radioeléctrico – SACER se realizó el control de los parámetros técnicos de las estaciones de radiodifusión en la ciudad de Santo Domingo de los Colorados, provincia de Santo Domingo de los </a:t>
            </a:r>
            <a:r>
              <a:rPr lang="es-EC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Tsáchilas</a:t>
            </a:r>
            <a:r>
              <a:rPr lang="es-EC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s-EC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370F9F-20B7-4020-BB72-89CD955B046E}" type="slidenum">
              <a:rPr lang="es-EC" smtClean="0"/>
              <a:t>5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4862399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C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través del Sistema Automático para el Control del Espectro Radioeléctrico – SACER se realizó el control de los parámetros técnicos de las estaciones de Televisión en la ciudad de Manta, provincia de Manabí.</a:t>
            </a:r>
          </a:p>
          <a:p>
            <a:endParaRPr lang="es-EC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370F9F-20B7-4020-BB72-89CD955B046E}" type="slidenum">
              <a:rPr lang="es-EC" smtClean="0"/>
              <a:t>6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9239932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C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través del Sistema Automático para el Control del Espectro Radioeléctrico – SACER se realizó el control de los parámetros técnicos de las estaciones de Televisión en la ciudad de Santo Domingo de los Colorados, provincia de Santo Domingo de los </a:t>
            </a:r>
            <a:r>
              <a:rPr lang="es-EC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Tsáchilas</a:t>
            </a:r>
            <a:r>
              <a:rPr lang="es-EC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s-EC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370F9F-20B7-4020-BB72-89CD955B046E}" type="slidenum">
              <a:rPr lang="es-EC" smtClean="0"/>
              <a:t>7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6928981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1BE15-ED3A-4481-AEE7-B3C5FAEF7B1A}" type="datetimeFigureOut">
              <a:rPr lang="es-EC" smtClean="0"/>
              <a:t>20/04/2017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C12E8-1506-46B4-AAE7-B77448E15E7A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932691474"/>
      </p:ext>
    </p:extLst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1BE15-ED3A-4481-AEE7-B3C5FAEF7B1A}" type="datetimeFigureOut">
              <a:rPr lang="es-EC" smtClean="0"/>
              <a:t>20/04/2017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C12E8-1506-46B4-AAE7-B77448E15E7A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441875054"/>
      </p:ext>
    </p:extLst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1BE15-ED3A-4481-AEE7-B3C5FAEF7B1A}" type="datetimeFigureOut">
              <a:rPr lang="es-EC" smtClean="0"/>
              <a:t>20/04/2017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C12E8-1506-46B4-AAE7-B77448E15E7A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363481646"/>
      </p:ext>
    </p:extLst>
  </p:cSld>
  <p:clrMapOvr>
    <a:masterClrMapping/>
  </p:clrMapOvr>
  <p:transition spd="slow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4334933" y="1169931"/>
            <a:ext cx="4814835" cy="4993802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6154713" cy="3124201"/>
          </a:xfrm>
        </p:spPr>
        <p:txBody>
          <a:bodyPr anchor="b">
            <a:normAutofit/>
          </a:bodyPr>
          <a:lstStyle>
            <a:lvl1pPr algn="l">
              <a:defRPr sz="4400">
                <a:effectLst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43868"/>
            <a:ext cx="4954250" cy="1913466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1BE15-ED3A-4481-AEE7-B3C5FAEF7B1A}" type="datetimeFigureOut">
              <a:rPr lang="es-EC" smtClean="0">
                <a:solidFill>
                  <a:srgbClr val="146194">
                    <a:lumMod val="50000"/>
                  </a:srgbClr>
                </a:solidFill>
              </a:rPr>
              <a:pPr/>
              <a:t>20/04/2017</a:t>
            </a:fld>
            <a:endParaRPr lang="es-EC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C12E8-1506-46B4-AAE7-B77448E15E7A}" type="slidenum">
              <a:rPr lang="es-EC" smtClean="0">
                <a:solidFill>
                  <a:srgbClr val="146194">
                    <a:lumMod val="50000"/>
                  </a:srgbClr>
                </a:solidFill>
              </a:rPr>
              <a:pPr/>
              <a:t>‹Nº›</a:t>
            </a:fld>
            <a:endParaRPr lang="es-EC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670332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6554867" cy="3767670"/>
          </a:xfrm>
        </p:spPr>
        <p:txBody>
          <a:bodyPr anchor="ctr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1BE15-ED3A-4481-AEE7-B3C5FAEF7B1A}" type="datetimeFigureOut">
              <a:rPr lang="es-EC" smtClean="0">
                <a:solidFill>
                  <a:srgbClr val="146194">
                    <a:lumMod val="50000"/>
                  </a:srgbClr>
                </a:solidFill>
              </a:rPr>
              <a:pPr/>
              <a:t>20/04/2017</a:t>
            </a:fld>
            <a:endParaRPr lang="es-EC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C12E8-1506-46B4-AAE7-B77448E15E7A}" type="slidenum">
              <a:rPr lang="es-EC" smtClean="0">
                <a:solidFill>
                  <a:srgbClr val="146194">
                    <a:lumMod val="50000"/>
                  </a:srgbClr>
                </a:solidFill>
              </a:rPr>
              <a:pPr/>
              <a:t>‹Nº›</a:t>
            </a:fld>
            <a:endParaRPr lang="es-EC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996812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981199"/>
            <a:ext cx="6402468" cy="2319867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487333"/>
            <a:ext cx="6402467" cy="1532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1BE15-ED3A-4481-AEE7-B3C5FAEF7B1A}" type="datetimeFigureOut">
              <a:rPr lang="es-EC" smtClean="0">
                <a:solidFill>
                  <a:srgbClr val="146194">
                    <a:lumMod val="50000"/>
                  </a:srgbClr>
                </a:solidFill>
              </a:rPr>
              <a:pPr/>
              <a:t>20/04/2017</a:t>
            </a:fld>
            <a:endParaRPr lang="es-EC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C12E8-1506-46B4-AAE7-B77448E15E7A}" type="slidenum">
              <a:rPr lang="es-EC" smtClean="0">
                <a:solidFill>
                  <a:srgbClr val="146194">
                    <a:lumMod val="50000"/>
                  </a:srgbClr>
                </a:solidFill>
              </a:rPr>
              <a:pPr/>
              <a:t>‹Nº›</a:t>
            </a:fld>
            <a:endParaRPr lang="es-EC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418823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533400" y="533400"/>
            <a:ext cx="3949967" cy="3767667"/>
          </a:xfrm>
        </p:spPr>
        <p:txBody>
          <a:bodyPr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533400"/>
            <a:ext cx="3948238" cy="3759200"/>
          </a:xfrm>
        </p:spPr>
        <p:txBody>
          <a:bodyPr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1BE15-ED3A-4481-AEE7-B3C5FAEF7B1A}" type="datetimeFigureOut">
              <a:rPr lang="es-EC" smtClean="0">
                <a:solidFill>
                  <a:srgbClr val="146194">
                    <a:lumMod val="50000"/>
                  </a:srgbClr>
                </a:solidFill>
              </a:rPr>
              <a:pPr/>
              <a:t>20/04/2017</a:t>
            </a:fld>
            <a:endParaRPr lang="es-EC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C12E8-1506-46B4-AAE7-B77448E15E7A}" type="slidenum">
              <a:rPr lang="es-EC" smtClean="0">
                <a:solidFill>
                  <a:srgbClr val="146194">
                    <a:lumMod val="50000"/>
                  </a:srgbClr>
                </a:solidFill>
              </a:rPr>
              <a:pPr/>
              <a:t>‹Nº›</a:t>
            </a:fld>
            <a:endParaRPr lang="es-EC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178977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1" y="533400"/>
            <a:ext cx="3716866" cy="609600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399" y="1143000"/>
            <a:ext cx="3945467" cy="3158067"/>
          </a:xfrm>
        </p:spPr>
        <p:txBody>
          <a:bodyPr anchor="t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5016" y="566738"/>
            <a:ext cx="37640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1143000"/>
            <a:ext cx="3956705" cy="3149600"/>
          </a:xfrm>
        </p:spPr>
        <p:txBody>
          <a:bodyPr anchor="t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1BE15-ED3A-4481-AEE7-B3C5FAEF7B1A}" type="datetimeFigureOut">
              <a:rPr lang="es-EC" smtClean="0">
                <a:solidFill>
                  <a:srgbClr val="146194">
                    <a:lumMod val="50000"/>
                  </a:srgbClr>
                </a:solidFill>
              </a:rPr>
              <a:pPr/>
              <a:t>20/04/2017</a:t>
            </a:fld>
            <a:endParaRPr lang="es-EC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C12E8-1506-46B4-AAE7-B77448E15E7A}" type="slidenum">
              <a:rPr lang="es-EC" smtClean="0">
                <a:solidFill>
                  <a:srgbClr val="146194">
                    <a:lumMod val="50000"/>
                  </a:srgbClr>
                </a:solidFill>
              </a:rPr>
              <a:pPr/>
              <a:t>‹Nº›</a:t>
            </a:fld>
            <a:endParaRPr lang="es-EC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260445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1BE15-ED3A-4481-AEE7-B3C5FAEF7B1A}" type="datetimeFigureOut">
              <a:rPr lang="es-EC" smtClean="0">
                <a:solidFill>
                  <a:srgbClr val="146194">
                    <a:lumMod val="50000"/>
                  </a:srgbClr>
                </a:solidFill>
              </a:rPr>
              <a:pPr/>
              <a:t>20/04/2017</a:t>
            </a:fld>
            <a:endParaRPr lang="es-EC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C12E8-1506-46B4-AAE7-B77448E15E7A}" type="slidenum">
              <a:rPr lang="es-EC" smtClean="0">
                <a:solidFill>
                  <a:srgbClr val="146194">
                    <a:lumMod val="50000"/>
                  </a:srgbClr>
                </a:solidFill>
              </a:rPr>
              <a:pPr/>
              <a:t>‹Nº›</a:t>
            </a:fld>
            <a:endParaRPr lang="es-EC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39810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1BE15-ED3A-4481-AEE7-B3C5FAEF7B1A}" type="datetimeFigureOut">
              <a:rPr lang="es-EC" smtClean="0">
                <a:solidFill>
                  <a:srgbClr val="146194">
                    <a:lumMod val="50000"/>
                  </a:srgbClr>
                </a:solidFill>
              </a:rPr>
              <a:pPr/>
              <a:t>20/04/2017</a:t>
            </a:fld>
            <a:endParaRPr lang="es-EC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C12E8-1506-46B4-AAE7-B77448E15E7A}" type="slidenum">
              <a:rPr lang="es-EC" smtClean="0">
                <a:solidFill>
                  <a:srgbClr val="146194">
                    <a:lumMod val="50000"/>
                  </a:srgbClr>
                </a:solidFill>
              </a:rPr>
              <a:pPr/>
              <a:t>‹Nº›</a:t>
            </a:fld>
            <a:endParaRPr lang="es-EC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655604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8667" y="533400"/>
            <a:ext cx="3200400" cy="1524000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399" y="533400"/>
            <a:ext cx="4438755" cy="5486400"/>
          </a:xfrm>
        </p:spPr>
        <p:txBody>
          <a:bodyPr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18667" y="2209802"/>
            <a:ext cx="32004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1BE15-ED3A-4481-AEE7-B3C5FAEF7B1A}" type="datetimeFigureOut">
              <a:rPr lang="es-EC" smtClean="0">
                <a:solidFill>
                  <a:srgbClr val="146194">
                    <a:lumMod val="50000"/>
                  </a:srgbClr>
                </a:solidFill>
              </a:rPr>
              <a:pPr/>
              <a:t>20/04/2017</a:t>
            </a:fld>
            <a:endParaRPr lang="es-EC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C12E8-1506-46B4-AAE7-B77448E15E7A}" type="slidenum">
              <a:rPr lang="es-EC" smtClean="0">
                <a:solidFill>
                  <a:srgbClr val="146194">
                    <a:lumMod val="50000"/>
                  </a:srgbClr>
                </a:solidFill>
              </a:rPr>
              <a:pPr/>
              <a:t>‹Nº›</a:t>
            </a:fld>
            <a:endParaRPr lang="es-EC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199901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1BE15-ED3A-4481-AEE7-B3C5FAEF7B1A}" type="datetimeFigureOut">
              <a:rPr lang="es-EC" smtClean="0"/>
              <a:t>20/04/2017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C12E8-1506-46B4-AAE7-B77448E15E7A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225040461"/>
      </p:ext>
    </p:extLst>
  </p:cSld>
  <p:clrMapOvr>
    <a:masterClrMapping/>
  </p:clrMapOvr>
  <p:transition spd="slow"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800" y="1447800"/>
            <a:ext cx="3563258" cy="11430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762000" y="914400"/>
            <a:ext cx="3280974" cy="48006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96027" y="2743200"/>
            <a:ext cx="3564223" cy="2082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1BE15-ED3A-4481-AEE7-B3C5FAEF7B1A}" type="datetimeFigureOut">
              <a:rPr lang="es-EC" smtClean="0">
                <a:solidFill>
                  <a:srgbClr val="146194">
                    <a:lumMod val="50000"/>
                  </a:srgbClr>
                </a:solidFill>
              </a:rPr>
              <a:pPr/>
              <a:t>20/04/2017</a:t>
            </a:fld>
            <a:endParaRPr lang="es-EC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</p:spPr>
        <p:txBody>
          <a:bodyPr/>
          <a:lstStyle/>
          <a:p>
            <a:endParaRPr lang="es-EC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C12E8-1506-46B4-AAE7-B77448E15E7A}" type="slidenum">
              <a:rPr lang="es-EC" smtClean="0">
                <a:solidFill>
                  <a:srgbClr val="146194">
                    <a:lumMod val="50000"/>
                  </a:srgbClr>
                </a:solidFill>
              </a:rPr>
              <a:pPr/>
              <a:t>‹Nº›</a:t>
            </a:fld>
            <a:endParaRPr lang="es-EC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011817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33400" y="533400"/>
            <a:ext cx="8077200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762002" y="3843867"/>
            <a:ext cx="7281332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1BE15-ED3A-4481-AEE7-B3C5FAEF7B1A}" type="datetimeFigureOut">
              <a:rPr lang="es-EC" smtClean="0">
                <a:solidFill>
                  <a:srgbClr val="146194">
                    <a:lumMod val="50000"/>
                  </a:srgbClr>
                </a:solidFill>
              </a:rPr>
              <a:pPr/>
              <a:t>20/04/2017</a:t>
            </a:fld>
            <a:endParaRPr lang="es-EC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C12E8-1506-46B4-AAE7-B77448E15E7A}" type="slidenum">
              <a:rPr lang="es-EC" smtClean="0">
                <a:solidFill>
                  <a:srgbClr val="146194">
                    <a:lumMod val="50000"/>
                  </a:srgbClr>
                </a:solidFill>
              </a:rPr>
              <a:pPr/>
              <a:t>‹Nº›</a:t>
            </a:fld>
            <a:endParaRPr lang="es-EC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073304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077200" cy="2895600"/>
          </a:xfrm>
        </p:spPr>
        <p:txBody>
          <a:bodyPr anchor="ctr">
            <a:normAutofit/>
          </a:bodyPr>
          <a:lstStyle>
            <a:lvl1pPr algn="l">
              <a:defRPr sz="2800" b="0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114800"/>
            <a:ext cx="6383552" cy="190500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1BE15-ED3A-4481-AEE7-B3C5FAEF7B1A}" type="datetimeFigureOut">
              <a:rPr lang="es-EC" smtClean="0">
                <a:solidFill>
                  <a:srgbClr val="146194">
                    <a:lumMod val="50000"/>
                  </a:srgbClr>
                </a:solidFill>
              </a:rPr>
              <a:pPr/>
              <a:t>20/04/2017</a:t>
            </a:fld>
            <a:endParaRPr lang="es-EC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C12E8-1506-46B4-AAE7-B77448E15E7A}" type="slidenum">
              <a:rPr lang="es-EC" smtClean="0">
                <a:solidFill>
                  <a:srgbClr val="146194">
                    <a:lumMod val="50000"/>
                  </a:srgbClr>
                </a:solidFill>
              </a:rPr>
              <a:pPr/>
              <a:t>‹Nº›</a:t>
            </a:fld>
            <a:endParaRPr lang="es-EC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402805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3" y="533400"/>
            <a:ext cx="6859787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66800" y="3429000"/>
            <a:ext cx="6402467" cy="4826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301070"/>
            <a:ext cx="6382361" cy="171873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1BE15-ED3A-4481-AEE7-B3C5FAEF7B1A}" type="datetimeFigureOut">
              <a:rPr lang="es-EC" smtClean="0">
                <a:solidFill>
                  <a:srgbClr val="146194">
                    <a:lumMod val="50000"/>
                  </a:srgbClr>
                </a:solidFill>
              </a:rPr>
              <a:pPr/>
              <a:t>20/04/2017</a:t>
            </a:fld>
            <a:endParaRPr lang="es-EC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C12E8-1506-46B4-AAE7-B77448E15E7A}" type="slidenum">
              <a:rPr lang="es-EC" smtClean="0">
                <a:solidFill>
                  <a:srgbClr val="146194">
                    <a:lumMod val="50000"/>
                  </a:srgbClr>
                </a:solidFill>
              </a:rPr>
              <a:pPr/>
              <a:t>‹Nº›</a:t>
            </a:fld>
            <a:endParaRPr lang="es-EC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solidFill>
                  <a:prstClr val="white"/>
                </a:solidFill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r"/>
            <a:r>
              <a:rPr lang="en-US" sz="8000" dirty="0">
                <a:solidFill>
                  <a:prstClr val="white"/>
                </a:solidFill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7057957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429000"/>
            <a:ext cx="6382361" cy="1697400"/>
          </a:xfrm>
        </p:spPr>
        <p:txBody>
          <a:bodyPr anchor="b">
            <a:normAutofit/>
          </a:bodyPr>
          <a:lstStyle>
            <a:lvl1pPr algn="l">
              <a:defRPr sz="2800" b="0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132980"/>
            <a:ext cx="6383552" cy="886819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1BE15-ED3A-4481-AEE7-B3C5FAEF7B1A}" type="datetimeFigureOut">
              <a:rPr lang="es-EC" smtClean="0">
                <a:solidFill>
                  <a:srgbClr val="146194">
                    <a:lumMod val="50000"/>
                  </a:srgbClr>
                </a:solidFill>
              </a:rPr>
              <a:pPr/>
              <a:t>20/04/2017</a:t>
            </a:fld>
            <a:endParaRPr lang="es-EC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C12E8-1506-46B4-AAE7-B77448E15E7A}" type="slidenum">
              <a:rPr lang="es-EC" smtClean="0">
                <a:solidFill>
                  <a:srgbClr val="146194">
                    <a:lumMod val="50000"/>
                  </a:srgbClr>
                </a:solidFill>
              </a:rPr>
              <a:pPr/>
              <a:t>‹Nº›</a:t>
            </a:fld>
            <a:endParaRPr lang="es-EC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270478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4" y="533400"/>
            <a:ext cx="6859786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886200"/>
            <a:ext cx="638236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953000"/>
            <a:ext cx="63823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1BE15-ED3A-4481-AEE7-B3C5FAEF7B1A}" type="datetimeFigureOut">
              <a:rPr lang="es-EC" smtClean="0">
                <a:solidFill>
                  <a:srgbClr val="146194">
                    <a:lumMod val="50000"/>
                  </a:srgbClr>
                </a:solidFill>
              </a:rPr>
              <a:pPr/>
              <a:t>20/04/2017</a:t>
            </a:fld>
            <a:endParaRPr lang="es-EC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C12E8-1506-46B4-AAE7-B77448E15E7A}" type="slidenum">
              <a:rPr lang="es-EC" smtClean="0">
                <a:solidFill>
                  <a:srgbClr val="146194">
                    <a:lumMod val="50000"/>
                  </a:srgbClr>
                </a:solidFill>
              </a:rPr>
              <a:pPr/>
              <a:t>‹Nº›</a:t>
            </a:fld>
            <a:endParaRPr lang="es-EC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solidFill>
                  <a:prstClr val="white"/>
                </a:solidFill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r"/>
            <a:r>
              <a:rPr lang="en-US" sz="8000" dirty="0">
                <a:solidFill>
                  <a:prstClr val="white"/>
                </a:solidFill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6032740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7525658" cy="28956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928534"/>
            <a:ext cx="638236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766735"/>
            <a:ext cx="6382360" cy="1253065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1BE15-ED3A-4481-AEE7-B3C5FAEF7B1A}" type="datetimeFigureOut">
              <a:rPr lang="es-EC" smtClean="0">
                <a:solidFill>
                  <a:srgbClr val="146194">
                    <a:lumMod val="50000"/>
                  </a:srgbClr>
                </a:solidFill>
              </a:rPr>
              <a:pPr/>
              <a:t>20/04/2017</a:t>
            </a:fld>
            <a:endParaRPr lang="es-EC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C12E8-1506-46B4-AAE7-B77448E15E7A}" type="slidenum">
              <a:rPr lang="es-EC" smtClean="0">
                <a:solidFill>
                  <a:srgbClr val="146194">
                    <a:lumMod val="50000"/>
                  </a:srgbClr>
                </a:solidFill>
              </a:rPr>
              <a:pPr/>
              <a:t>‹Nº›</a:t>
            </a:fld>
            <a:endParaRPr lang="es-EC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741922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1"/>
            <a:ext cx="6554867" cy="3767670"/>
          </a:xfrm>
        </p:spPr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1BE15-ED3A-4481-AEE7-B3C5FAEF7B1A}" type="datetimeFigureOut">
              <a:rPr lang="es-EC" smtClean="0">
                <a:solidFill>
                  <a:srgbClr val="146194">
                    <a:lumMod val="50000"/>
                  </a:srgbClr>
                </a:solidFill>
              </a:rPr>
              <a:pPr/>
              <a:t>20/04/2017</a:t>
            </a:fld>
            <a:endParaRPr lang="es-EC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C12E8-1506-46B4-AAE7-B77448E15E7A}" type="slidenum">
              <a:rPr lang="es-EC" smtClean="0">
                <a:solidFill>
                  <a:srgbClr val="146194">
                    <a:lumMod val="50000"/>
                  </a:srgbClr>
                </a:solidFill>
              </a:rPr>
              <a:pPr/>
              <a:t>‹Nº›</a:t>
            </a:fld>
            <a:endParaRPr lang="es-EC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986269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6406" y="533400"/>
            <a:ext cx="2044194" cy="4419600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0"/>
            <a:ext cx="5850012" cy="5486400"/>
          </a:xfrm>
        </p:spPr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1BE15-ED3A-4481-AEE7-B3C5FAEF7B1A}" type="datetimeFigureOut">
              <a:rPr lang="es-EC" smtClean="0">
                <a:solidFill>
                  <a:srgbClr val="146194">
                    <a:lumMod val="50000"/>
                  </a:srgbClr>
                </a:solidFill>
              </a:rPr>
              <a:pPr/>
              <a:t>20/04/2017</a:t>
            </a:fld>
            <a:endParaRPr lang="es-EC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C12E8-1506-46B4-AAE7-B77448E15E7A}" type="slidenum">
              <a:rPr lang="es-EC" smtClean="0">
                <a:solidFill>
                  <a:srgbClr val="146194">
                    <a:lumMod val="50000"/>
                  </a:srgbClr>
                </a:solidFill>
              </a:rPr>
              <a:pPr/>
              <a:t>‹Nº›</a:t>
            </a:fld>
            <a:endParaRPr lang="es-EC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794515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1BE15-ED3A-4481-AEE7-B3C5FAEF7B1A}" type="datetimeFigureOut">
              <a:rPr lang="es-EC" smtClean="0"/>
              <a:t>20/04/2017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C12E8-1506-46B4-AAE7-B77448E15E7A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4090097108"/>
      </p:ext>
    </p:extLst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1BE15-ED3A-4481-AEE7-B3C5FAEF7B1A}" type="datetimeFigureOut">
              <a:rPr lang="es-EC" smtClean="0"/>
              <a:t>20/04/2017</a:t>
            </a:fld>
            <a:endParaRPr lang="es-EC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C12E8-1506-46B4-AAE7-B77448E15E7A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497781262"/>
      </p:ext>
    </p:extLst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1BE15-ED3A-4481-AEE7-B3C5FAEF7B1A}" type="datetimeFigureOut">
              <a:rPr lang="es-EC" smtClean="0"/>
              <a:t>20/04/2017</a:t>
            </a:fld>
            <a:endParaRPr lang="es-EC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C12E8-1506-46B4-AAE7-B77448E15E7A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277999876"/>
      </p:ext>
    </p:extLst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1BE15-ED3A-4481-AEE7-B3C5FAEF7B1A}" type="datetimeFigureOut">
              <a:rPr lang="es-EC" smtClean="0"/>
              <a:t>20/04/2017</a:t>
            </a:fld>
            <a:endParaRPr lang="es-EC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C12E8-1506-46B4-AAE7-B77448E15E7A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919498502"/>
      </p:ext>
    </p:extLst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1BE15-ED3A-4481-AEE7-B3C5FAEF7B1A}" type="datetimeFigureOut">
              <a:rPr lang="es-EC" smtClean="0"/>
              <a:t>20/04/2017</a:t>
            </a:fld>
            <a:endParaRPr lang="es-EC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C12E8-1506-46B4-AAE7-B77448E15E7A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502311294"/>
      </p:ext>
    </p:extLst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1BE15-ED3A-4481-AEE7-B3C5FAEF7B1A}" type="datetimeFigureOut">
              <a:rPr lang="es-EC" smtClean="0"/>
              <a:t>20/04/2017</a:t>
            </a:fld>
            <a:endParaRPr lang="es-EC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C12E8-1506-46B4-AAE7-B77448E15E7A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582442266"/>
      </p:ext>
    </p:extLst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C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1BE15-ED3A-4481-AEE7-B3C5FAEF7B1A}" type="datetimeFigureOut">
              <a:rPr lang="es-EC" smtClean="0"/>
              <a:t>20/04/2017</a:t>
            </a:fld>
            <a:endParaRPr lang="es-EC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5C12E8-1506-46B4-AAE7-B77448E15E7A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4174990021"/>
      </p:ext>
    </p:extLst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B1BE15-ED3A-4481-AEE7-B3C5FAEF7B1A}" type="datetimeFigureOut">
              <a:rPr lang="es-EC" smtClean="0"/>
              <a:t>20/04/2017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5C12E8-1506-46B4-AAE7-B77448E15E7A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6010055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fad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C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670675" y="3894667"/>
            <a:ext cx="2470456" cy="2658533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33401"/>
            <a:ext cx="6554867" cy="37676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30245" y="6172203"/>
            <a:ext cx="1200463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56B1BE15-ED3A-4481-AEE7-B3C5FAEF7B1A}" type="datetimeFigureOut">
              <a:rPr lang="es-EC" smtClean="0">
                <a:solidFill>
                  <a:srgbClr val="146194">
                    <a:lumMod val="50000"/>
                  </a:srgbClr>
                </a:solidFill>
              </a:rPr>
              <a:pPr/>
              <a:t>20/04/2017</a:t>
            </a:fld>
            <a:endParaRPr lang="es-EC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172200"/>
            <a:ext cx="581172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s-EC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4426" y="5578478"/>
            <a:ext cx="856907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8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245C12E8-1506-46B4-AAE7-B77448E15E7A}" type="slidenum">
              <a:rPr lang="es-EC" smtClean="0">
                <a:solidFill>
                  <a:srgbClr val="146194">
                    <a:lumMod val="50000"/>
                  </a:srgbClr>
                </a:solidFill>
              </a:rPr>
              <a:pPr/>
              <a:t>‹Nº›</a:t>
            </a:fld>
            <a:endParaRPr lang="es-EC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344004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9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0.xml"/><Relationship Id="rId4" Type="http://schemas.openxmlformats.org/officeDocument/2006/relationships/chart" Target="../charts/char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7" Type="http://schemas.openxmlformats.org/officeDocument/2006/relationships/image" Target="../media/image1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jpeg"/><Relationship Id="rId5" Type="http://schemas.openxmlformats.org/officeDocument/2006/relationships/image" Target="../media/image9.jpeg"/><Relationship Id="rId4" Type="http://schemas.openxmlformats.org/officeDocument/2006/relationships/image" Target="../media/image12.jpe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Relationship Id="rId5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Relationship Id="rId5" Type="http://schemas.openxmlformats.org/officeDocument/2006/relationships/image" Target="../media/image6.pn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.xml"/><Relationship Id="rId4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/>
          <p:cNvSpPr txBox="1"/>
          <p:nvPr/>
        </p:nvSpPr>
        <p:spPr>
          <a:xfrm>
            <a:off x="2411760" y="2852936"/>
            <a:ext cx="648072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C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Coordinación Zonal 4</a:t>
            </a:r>
          </a:p>
          <a:p>
            <a:pPr algn="ctr"/>
            <a:r>
              <a:rPr lang="es-EC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RENDICIÓN DE CUENTAS 2016</a:t>
            </a:r>
          </a:p>
        </p:txBody>
      </p:sp>
      <p:sp>
        <p:nvSpPr>
          <p:cNvPr id="2" name="CuadroTexto 1"/>
          <p:cNvSpPr txBox="1"/>
          <p:nvPr/>
        </p:nvSpPr>
        <p:spPr>
          <a:xfrm>
            <a:off x="1547664" y="5589240"/>
            <a:ext cx="350448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EC"/>
            </a:defPPr>
            <a:lvl1pPr algn="ctr"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defRPr>
            </a:lvl1pPr>
          </a:lstStyle>
          <a:p>
            <a:pPr algn="l"/>
            <a:r>
              <a:rPr lang="es-MX" sz="1600" dirty="0" smtClean="0"/>
              <a:t>Portoviejo, </a:t>
            </a:r>
            <a:r>
              <a:rPr lang="es-MX" sz="1600" dirty="0"/>
              <a:t>27 de abril de 2017</a:t>
            </a:r>
            <a:endParaRPr lang="es-EC" sz="1600" dirty="0"/>
          </a:p>
        </p:txBody>
      </p:sp>
    </p:spTree>
    <p:extLst>
      <p:ext uri="{BB962C8B-B14F-4D97-AF65-F5344CB8AC3E}">
        <p14:creationId xmlns:p14="http://schemas.microsoft.com/office/powerpoint/2010/main" val="335179072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uadroTexto 10"/>
          <p:cNvSpPr txBox="1"/>
          <p:nvPr/>
        </p:nvSpPr>
        <p:spPr>
          <a:xfrm>
            <a:off x="13917" y="188640"/>
            <a:ext cx="41980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Estadísticas – Control </a:t>
            </a:r>
            <a:endParaRPr lang="es-EC" sz="2800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434513" y="1249498"/>
            <a:ext cx="83139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C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Inicio de Operaciones de los Sistemas de Radiocomunicaciones – Servicio Fijo Móvil Terrestre </a:t>
            </a:r>
            <a:endParaRPr lang="es-EC" b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4453217" y="3244334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C" dirty="0"/>
              <a:t> </a:t>
            </a: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411680" y="1449286"/>
            <a:ext cx="9391054" cy="5104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C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2991417" y="3933056"/>
            <a:ext cx="11647931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C"/>
          </a:p>
        </p:txBody>
      </p:sp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1884104"/>
              </p:ext>
            </p:extLst>
          </p:nvPr>
        </p:nvGraphicFramePr>
        <p:xfrm>
          <a:off x="467544" y="1967832"/>
          <a:ext cx="5156275" cy="47816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19771"/>
                <a:gridCol w="4536504"/>
              </a:tblGrid>
              <a:tr h="32202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EC" sz="1100" b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1188" marR="41188" marT="0" marB="0" anchor="ctr"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C" sz="12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NOMBRE DEL SISTEMA</a:t>
                      </a:r>
                      <a:endParaRPr lang="es-EC" sz="1100" b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1188" marR="41188" marT="0" marB="0" anchor="ctr"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3106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C" sz="12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s-EC" sz="1100" b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1188" marR="41188" marT="0" marB="0" anchor="ctr"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COOPERATIVA DE TRANSPORTE URBANO MANTA</a:t>
                      </a:r>
                      <a:endParaRPr lang="es-EC" sz="11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1188" marR="41188" marT="0" marB="0" anchor="ctr"/>
                </a:tc>
              </a:tr>
              <a:tr h="3106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C" sz="12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s-EC" sz="1100" b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1188" marR="41188" marT="0" marB="0" anchor="ctr"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YANEZ GAIBOR ORLANDO UFREDO</a:t>
                      </a:r>
                      <a:endParaRPr lang="es-EC" sz="11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1188" marR="41188" marT="0" marB="0" anchor="ctr"/>
                </a:tc>
              </a:tr>
              <a:tr h="3106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C" sz="12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s-EC" sz="1100" b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1188" marR="41188" marT="0" marB="0" anchor="ctr"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CARVAJAL GARCIA MANUEL REYNALDO</a:t>
                      </a:r>
                      <a:endParaRPr lang="es-EC" sz="11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1188" marR="41188" marT="0" marB="0" anchor="ctr"/>
                </a:tc>
              </a:tr>
              <a:tr h="3106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C" sz="12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s-EC" sz="1100" b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1188" marR="41188" marT="0" marB="0" anchor="ctr"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BARAHONA RIVADENEIRA DIEGO FRANKLIN</a:t>
                      </a:r>
                      <a:endParaRPr lang="es-EC" sz="11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1188" marR="41188" marT="0" marB="0" anchor="ctr"/>
                </a:tc>
              </a:tr>
              <a:tr h="3106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C" sz="1200" b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s-EC" sz="1100" b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1188" marR="41188" marT="0" marB="0" anchor="ctr"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MEGAROK S.A.</a:t>
                      </a:r>
                      <a:endParaRPr lang="es-EC" sz="11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1188" marR="41188" marT="0" marB="0" anchor="ctr"/>
                </a:tc>
              </a:tr>
              <a:tr h="3106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C" sz="1200" b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es-EC" sz="1100" b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1188" marR="41188" marT="0" marB="0" anchor="ctr"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AEROLINEAS GALAPAGOS S.A. AEROGAL</a:t>
                      </a:r>
                      <a:endParaRPr lang="es-EC" sz="11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1188" marR="41188" marT="0" marB="0" anchor="ctr"/>
                </a:tc>
              </a:tr>
              <a:tr h="3106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C" sz="1200" b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es-EC" sz="1100" b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1188" marR="41188" marT="0" marB="0" anchor="ctr"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DURAGAS S.A.</a:t>
                      </a:r>
                      <a:endParaRPr lang="es-EC" sz="11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1188" marR="41188" marT="0" marB="0" anchor="ctr"/>
                </a:tc>
              </a:tr>
              <a:tr h="3106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C" sz="1200" b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es-EC" sz="1100" b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1188" marR="41188" marT="0" marB="0" anchor="ctr"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COOPERATIVA DE TRANSPORTE EN TAXIS RUTA DE LOS COLORADOS</a:t>
                      </a:r>
                      <a:endParaRPr lang="es-EC" sz="11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1188" marR="41188" marT="0" marB="0" anchor="ctr"/>
                </a:tc>
              </a:tr>
              <a:tr h="3106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C" sz="1200" b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es-EC" sz="1100" b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1188" marR="41188" marT="0" marB="0" anchor="ctr"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SOCIEDAD NACIONAL DE LA CRUZ ROJA ECUATORIANA</a:t>
                      </a:r>
                      <a:endParaRPr lang="es-EC" sz="11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1188" marR="41188" marT="0" marB="0" anchor="ctr"/>
                </a:tc>
              </a:tr>
              <a:tr h="3106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C" sz="1200" b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es-EC" sz="1100" b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1188" marR="41188" marT="0" marB="0" anchor="ctr"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C" sz="12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EMPRESA DE SEGURIDAD E INVESTIGACION PRIVADA BIGEGASIP CIA. LTDA.</a:t>
                      </a:r>
                      <a:endParaRPr lang="es-EC" sz="110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1188" marR="41188" marT="0" marB="0" anchor="ctr"/>
                </a:tc>
              </a:tr>
              <a:tr h="3106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C" sz="1200" b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  <a:endParaRPr lang="es-EC" sz="1100" b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1188" marR="41188" marT="0" marB="0" anchor="ctr"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C" sz="12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FBO JETHANGLINIG ECUADOR S.A.</a:t>
                      </a:r>
                      <a:endParaRPr lang="es-EC" sz="110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1188" marR="41188" marT="0" marB="0" anchor="ctr"/>
                </a:tc>
              </a:tr>
              <a:tr h="3106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C" sz="1200" b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lang="es-EC" sz="1100" b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1188" marR="41188" marT="0" marB="0" anchor="ctr"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C" sz="12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EMSA AIRPORT SERVICES CEM</a:t>
                      </a:r>
                      <a:endParaRPr lang="es-EC" sz="110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1188" marR="41188" marT="0" marB="0" anchor="ctr"/>
                </a:tc>
              </a:tr>
              <a:tr h="3106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C" sz="1200" b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</a:t>
                      </a:r>
                      <a:endParaRPr lang="es-EC" sz="1100" b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1188" marR="41188" marT="0" marB="0" anchor="ctr"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C" sz="12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DURAGAS S.A.</a:t>
                      </a:r>
                      <a:endParaRPr lang="es-EC" sz="110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1188" marR="41188" marT="0" marB="0" anchor="ctr"/>
                </a:tc>
              </a:tr>
              <a:tr h="3106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C" sz="12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</a:t>
                      </a:r>
                      <a:endParaRPr lang="es-EC" sz="1100" b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1188" marR="41188" marT="0" marB="0" anchor="ctr"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C" sz="12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SOCIEDAD NACIONAL DE LA CRUZ ROJA ECUATORIANA</a:t>
                      </a:r>
                      <a:endParaRPr lang="es-EC" sz="11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1188" marR="41188" marT="0" marB="0" anchor="ctr"/>
                </a:tc>
              </a:tr>
            </a:tbl>
          </a:graphicData>
        </a:graphic>
      </p:graphicFrame>
      <p:sp>
        <p:nvSpPr>
          <p:cNvPr id="10" name="Elipse 9"/>
          <p:cNvSpPr/>
          <p:nvPr/>
        </p:nvSpPr>
        <p:spPr>
          <a:xfrm>
            <a:off x="323528" y="1340768"/>
            <a:ext cx="144016" cy="144016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12" name="Elipse 11"/>
          <p:cNvSpPr/>
          <p:nvPr/>
        </p:nvSpPr>
        <p:spPr>
          <a:xfrm>
            <a:off x="358542" y="1376772"/>
            <a:ext cx="72008" cy="7200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4456646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uadroTexto 10"/>
          <p:cNvSpPr txBox="1"/>
          <p:nvPr/>
        </p:nvSpPr>
        <p:spPr>
          <a:xfrm>
            <a:off x="13917" y="188640"/>
            <a:ext cx="41980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Estadísticas – Control </a:t>
            </a:r>
            <a:endParaRPr lang="es-EC" sz="2800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367611" y="1340311"/>
            <a:ext cx="830884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Control </a:t>
            </a:r>
            <a:r>
              <a:rPr lang="es-ES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las interrupciones programadas y no programadas del Servicio de Telefonía Fija</a:t>
            </a:r>
            <a:r>
              <a:rPr lang="es-EC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s-EC" b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4453217" y="3244334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C" dirty="0"/>
              <a:t> </a:t>
            </a: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2483768" y="1906487"/>
            <a:ext cx="9390930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C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2474167" y="1449287"/>
            <a:ext cx="9202448" cy="4922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C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411680" y="1449286"/>
            <a:ext cx="9391054" cy="5104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C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2991417" y="3933056"/>
            <a:ext cx="11647931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C"/>
          </a:p>
        </p:txBody>
      </p:sp>
      <p:sp>
        <p:nvSpPr>
          <p:cNvPr id="8" name="Rectángulo 7"/>
          <p:cNvSpPr/>
          <p:nvPr/>
        </p:nvSpPr>
        <p:spPr>
          <a:xfrm>
            <a:off x="367610" y="2289646"/>
            <a:ext cx="830884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C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38 </a:t>
            </a:r>
            <a:r>
              <a:rPr lang="es-EC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interrupciones </a:t>
            </a:r>
            <a:r>
              <a:rPr lang="es-EC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reportadas en </a:t>
            </a:r>
            <a:r>
              <a:rPr lang="es-EC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las provincias de Manabí y Santo Domingo de los </a:t>
            </a:r>
            <a:r>
              <a:rPr lang="es-EC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Tsáchilas</a:t>
            </a:r>
            <a:endParaRPr lang="es-EC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9" name="Tab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0709722"/>
              </p:ext>
            </p:extLst>
          </p:nvPr>
        </p:nvGraphicFramePr>
        <p:xfrm>
          <a:off x="395536" y="3556084"/>
          <a:ext cx="8208912" cy="174541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76264"/>
                <a:gridCol w="2736304"/>
                <a:gridCol w="3096344"/>
              </a:tblGrid>
              <a:tr h="52098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C" sz="16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Operadora</a:t>
                      </a:r>
                      <a:endParaRPr lang="es-EC" sz="1200" b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C" sz="16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Interrupción Programada </a:t>
                      </a:r>
                      <a:endParaRPr lang="es-EC" sz="1200" b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C" sz="16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Interrupción no Programada </a:t>
                      </a:r>
                      <a:endParaRPr lang="es-EC" sz="1200" b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30610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C" sz="16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CNT </a:t>
                      </a:r>
                      <a:r>
                        <a:rPr lang="es-EC" sz="16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E.P.</a:t>
                      </a:r>
                      <a:endParaRPr lang="es-EC" sz="1200" b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C" sz="16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</a:t>
                      </a:r>
                      <a:endParaRPr lang="es-EC" sz="120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C" sz="16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lang="es-EC" sz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</a:tr>
              <a:tr h="30610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C" sz="16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SETEL</a:t>
                      </a:r>
                      <a:endParaRPr lang="es-EC" sz="1200" b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C" sz="16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s-EC" sz="120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C" sz="16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s-EC" sz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</a:tr>
              <a:tr h="30610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C" sz="16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ECUADORTELECOM</a:t>
                      </a:r>
                      <a:endParaRPr lang="es-EC" sz="1200" b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C" sz="16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s-EC" sz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C" sz="16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s-EC" sz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</a:tr>
              <a:tr h="30610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C" sz="16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  <a:endParaRPr lang="es-EC" sz="1200" b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C" sz="1600" b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</a:t>
                      </a:r>
                      <a:endParaRPr lang="es-EC" sz="1200" b="1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C" sz="16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</a:t>
                      </a:r>
                      <a:endParaRPr lang="es-EC" sz="12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/>
                </a:tc>
              </a:tr>
            </a:tbl>
          </a:graphicData>
        </a:graphic>
      </p:graphicFrame>
      <p:sp>
        <p:nvSpPr>
          <p:cNvPr id="12" name="Elipse 11"/>
          <p:cNvSpPr/>
          <p:nvPr/>
        </p:nvSpPr>
        <p:spPr>
          <a:xfrm>
            <a:off x="251520" y="1412776"/>
            <a:ext cx="144016" cy="144016"/>
          </a:xfrm>
          <a:prstGeom prst="ellipse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13" name="Elipse 12"/>
          <p:cNvSpPr/>
          <p:nvPr/>
        </p:nvSpPr>
        <p:spPr>
          <a:xfrm>
            <a:off x="286534" y="1448780"/>
            <a:ext cx="72008" cy="7200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98691759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uadroTexto 10"/>
          <p:cNvSpPr txBox="1"/>
          <p:nvPr/>
        </p:nvSpPr>
        <p:spPr>
          <a:xfrm>
            <a:off x="13917" y="188640"/>
            <a:ext cx="41980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Estadísticas – Control </a:t>
            </a:r>
            <a:endParaRPr lang="es-EC" sz="2800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359025" y="1370293"/>
            <a:ext cx="824542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C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Inicio de Operaciones de Servicio de Acceso a Internet </a:t>
            </a:r>
            <a:endParaRPr lang="es-EC" b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4453217" y="3244334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C" dirty="0"/>
              <a:t> </a:t>
            </a: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2483768" y="1906487"/>
            <a:ext cx="9390930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C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2474167" y="1449287"/>
            <a:ext cx="9202448" cy="4922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C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411680" y="1449286"/>
            <a:ext cx="9391054" cy="5104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C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2991417" y="3933056"/>
            <a:ext cx="11647931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C"/>
          </a:p>
        </p:txBody>
      </p:sp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3530000"/>
              </p:ext>
            </p:extLst>
          </p:nvPr>
        </p:nvGraphicFramePr>
        <p:xfrm>
          <a:off x="367903" y="2092206"/>
          <a:ext cx="8280920" cy="230425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48072"/>
                <a:gridCol w="3672408"/>
                <a:gridCol w="1728192"/>
                <a:gridCol w="2232248"/>
              </a:tblGrid>
              <a:tr h="5354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EC" sz="1100" b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C" sz="1600" b="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Nombre</a:t>
                      </a:r>
                      <a:r>
                        <a:rPr lang="es-EC" sz="1600" b="0" baseline="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del sistema</a:t>
                      </a:r>
                      <a:endParaRPr lang="es-EC" sz="1600" b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C" sz="16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Servicio</a:t>
                      </a:r>
                      <a:endParaRPr lang="es-EC" sz="1200" b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C" sz="16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Inicio de operaciones</a:t>
                      </a:r>
                      <a:endParaRPr lang="es-EC" sz="1200" b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4006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C" sz="16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s-EC" sz="1600" b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C" sz="16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TELEALFACOM CIA. LTDA.</a:t>
                      </a:r>
                      <a:endParaRPr lang="es-EC" sz="1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C" sz="16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Acceso a internet</a:t>
                      </a:r>
                      <a:endParaRPr lang="es-EC" sz="1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C" sz="16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</a:t>
                      </a:r>
                      <a:endParaRPr lang="es-EC" sz="1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</a:tr>
              <a:tr h="103211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C" sz="1600" b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s-EC" sz="1600" b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C" sz="16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BRIDGE COMUNICACIONES S.A. (BRIDGECOMTEL)</a:t>
                      </a:r>
                      <a:endParaRPr lang="es-EC" sz="1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C" sz="16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Acceso a internet</a:t>
                      </a:r>
                      <a:endParaRPr lang="es-EC" sz="1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C" sz="16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</a:t>
                      </a:r>
                      <a:endParaRPr lang="es-EC" sz="1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</a:tr>
              <a:tr h="33603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C" sz="16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s-EC" sz="1600" b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C" sz="16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DEMOSMART S.A.</a:t>
                      </a:r>
                      <a:endParaRPr lang="es-EC" sz="160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C" sz="16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Acceso a internet</a:t>
                      </a:r>
                      <a:endParaRPr lang="es-EC" sz="1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C" sz="16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</a:t>
                      </a:r>
                      <a:endParaRPr lang="es-EC" sz="1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</a:tr>
            </a:tbl>
          </a:graphicData>
        </a:graphic>
      </p:graphicFrame>
      <p:sp>
        <p:nvSpPr>
          <p:cNvPr id="12" name="Elipse 11"/>
          <p:cNvSpPr/>
          <p:nvPr/>
        </p:nvSpPr>
        <p:spPr>
          <a:xfrm>
            <a:off x="251520" y="1484784"/>
            <a:ext cx="144016" cy="144016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13" name="Elipse 12"/>
          <p:cNvSpPr/>
          <p:nvPr/>
        </p:nvSpPr>
        <p:spPr>
          <a:xfrm>
            <a:off x="286534" y="1520788"/>
            <a:ext cx="72008" cy="7200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403293323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uadroTexto 10"/>
          <p:cNvSpPr txBox="1"/>
          <p:nvPr/>
        </p:nvSpPr>
        <p:spPr>
          <a:xfrm>
            <a:off x="13917" y="188640"/>
            <a:ext cx="41980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Estadísticas – Control </a:t>
            </a:r>
            <a:endParaRPr lang="es-EC" sz="2800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359025" y="1297941"/>
            <a:ext cx="820899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C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Renovación de Servicio de Acceso a Internet </a:t>
            </a:r>
            <a:endParaRPr lang="es-EC" b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4453217" y="3244334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C" dirty="0"/>
              <a:t> </a:t>
            </a: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2483768" y="1906487"/>
            <a:ext cx="9390930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C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2474167" y="1449287"/>
            <a:ext cx="9202448" cy="4922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C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411680" y="1449286"/>
            <a:ext cx="9391054" cy="5104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C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2991417" y="3933056"/>
            <a:ext cx="11647931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C"/>
          </a:p>
        </p:txBody>
      </p:sp>
      <p:graphicFrame>
        <p:nvGraphicFramePr>
          <p:cNvPr id="9" name="Tab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3126839"/>
              </p:ext>
            </p:extLst>
          </p:nvPr>
        </p:nvGraphicFramePr>
        <p:xfrm>
          <a:off x="395536" y="2230120"/>
          <a:ext cx="8229599" cy="202842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22512"/>
                <a:gridCol w="2256520"/>
                <a:gridCol w="1948769"/>
                <a:gridCol w="2501798"/>
              </a:tblGrid>
              <a:tr h="44096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C" sz="16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Provincia</a:t>
                      </a:r>
                      <a:endParaRPr lang="es-EC" sz="1200" b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C" sz="16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Localidad</a:t>
                      </a:r>
                      <a:endParaRPr lang="es-EC" sz="1200" b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C" sz="16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Permisionario</a:t>
                      </a:r>
                      <a:endParaRPr lang="es-EC" sz="1200" b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C" sz="16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Fecha de verificación</a:t>
                      </a:r>
                      <a:endParaRPr lang="es-EC" sz="1200" b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7055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C" sz="1600" b="0" dirty="0" smtClean="0"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Manabí</a:t>
                      </a:r>
                      <a:endParaRPr lang="es-EC" sz="1200" b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C" sz="16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Portoviejo, Montecristi, Manta</a:t>
                      </a:r>
                      <a:endParaRPr lang="es-EC" sz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C" sz="16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UNIVISA S.A.</a:t>
                      </a:r>
                      <a:endParaRPr lang="es-EC" sz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C" sz="16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 de diciembre de 2016</a:t>
                      </a:r>
                      <a:endParaRPr lang="es-EC" sz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</a:tr>
              <a:tr h="88192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C" sz="16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Manabí</a:t>
                      </a:r>
                      <a:endParaRPr lang="es-EC" sz="1200" b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C" sz="16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Portoviejo</a:t>
                      </a:r>
                      <a:endParaRPr lang="es-EC" sz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C" sz="16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ZAMBRANO ALCIBAR BECKER ERNESTO</a:t>
                      </a:r>
                      <a:endParaRPr lang="es-EC" sz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C" sz="16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 de diciembre de 2016</a:t>
                      </a:r>
                      <a:endParaRPr lang="es-EC" sz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</a:tr>
            </a:tbl>
          </a:graphicData>
        </a:graphic>
      </p:graphicFrame>
      <p:sp>
        <p:nvSpPr>
          <p:cNvPr id="12" name="Elipse 11"/>
          <p:cNvSpPr/>
          <p:nvPr/>
        </p:nvSpPr>
        <p:spPr>
          <a:xfrm>
            <a:off x="251520" y="1412776"/>
            <a:ext cx="144016" cy="144016"/>
          </a:xfrm>
          <a:prstGeom prst="ellipse">
            <a:avLst/>
          </a:prstGeom>
          <a:solidFill>
            <a:srgbClr val="9C60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13" name="Elipse 12"/>
          <p:cNvSpPr/>
          <p:nvPr/>
        </p:nvSpPr>
        <p:spPr>
          <a:xfrm>
            <a:off x="286534" y="1448780"/>
            <a:ext cx="72008" cy="7200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7892770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uadroTexto 10"/>
          <p:cNvSpPr txBox="1"/>
          <p:nvPr/>
        </p:nvSpPr>
        <p:spPr>
          <a:xfrm>
            <a:off x="13917" y="188640"/>
            <a:ext cx="41980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Estadísticas – Control </a:t>
            </a:r>
            <a:endParaRPr lang="es-EC" sz="2800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359025" y="1241973"/>
            <a:ext cx="824542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Verificación de entrega de reportes trimestrales de índices de calidad del Servicio de Acceso a Internet</a:t>
            </a:r>
            <a:r>
              <a:rPr lang="es-EC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s-EC" b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4453217" y="3244334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C" dirty="0"/>
              <a:t> </a:t>
            </a: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2483768" y="1906487"/>
            <a:ext cx="9390930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C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2474167" y="1449287"/>
            <a:ext cx="9202448" cy="4922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C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411680" y="1449286"/>
            <a:ext cx="9391054" cy="5104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C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2991417" y="3933056"/>
            <a:ext cx="11647931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C"/>
          </a:p>
        </p:txBody>
      </p:sp>
      <p:sp>
        <p:nvSpPr>
          <p:cNvPr id="12" name="Elipse 11"/>
          <p:cNvSpPr/>
          <p:nvPr/>
        </p:nvSpPr>
        <p:spPr>
          <a:xfrm>
            <a:off x="251520" y="1340768"/>
            <a:ext cx="144016" cy="144016"/>
          </a:xfrm>
          <a:prstGeom prst="ellipse">
            <a:avLst/>
          </a:prstGeom>
          <a:solidFill>
            <a:srgbClr val="57A1A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13" name="Elipse 12"/>
          <p:cNvSpPr/>
          <p:nvPr/>
        </p:nvSpPr>
        <p:spPr>
          <a:xfrm>
            <a:off x="286534" y="1376772"/>
            <a:ext cx="72008" cy="7200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graphicFrame>
        <p:nvGraphicFramePr>
          <p:cNvPr id="15" name="Gráfico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7129171"/>
              </p:ext>
            </p:extLst>
          </p:nvPr>
        </p:nvGraphicFramePr>
        <p:xfrm>
          <a:off x="1340663" y="2167044"/>
          <a:ext cx="6700239" cy="39678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95182045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uadroTexto 10"/>
          <p:cNvSpPr txBox="1"/>
          <p:nvPr/>
        </p:nvSpPr>
        <p:spPr>
          <a:xfrm>
            <a:off x="13917" y="188640"/>
            <a:ext cx="41980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Estadísticas – Control </a:t>
            </a:r>
            <a:endParaRPr lang="es-EC" sz="2800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367612" y="1297378"/>
            <a:ext cx="85968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Verificación de índices de calidad del Servicio de Acceso a Internet</a:t>
            </a:r>
            <a:r>
              <a:rPr lang="es-EC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s-EC" b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4453217" y="3244334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C" dirty="0"/>
              <a:t> </a:t>
            </a: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411680" y="1449286"/>
            <a:ext cx="9391054" cy="5104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C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2991417" y="3933056"/>
            <a:ext cx="11647931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C"/>
          </a:p>
        </p:txBody>
      </p:sp>
      <p:sp>
        <p:nvSpPr>
          <p:cNvPr id="8" name="Rectángulo 7"/>
          <p:cNvSpPr/>
          <p:nvPr/>
        </p:nvSpPr>
        <p:spPr>
          <a:xfrm>
            <a:off x="344748" y="1764591"/>
            <a:ext cx="864260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C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Ejecución de 22 verificaciones en sitio</a:t>
            </a:r>
            <a:endParaRPr lang="es-EC" sz="16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Elipse 11"/>
          <p:cNvSpPr/>
          <p:nvPr/>
        </p:nvSpPr>
        <p:spPr>
          <a:xfrm>
            <a:off x="251520" y="1412776"/>
            <a:ext cx="144016" cy="144016"/>
          </a:xfrm>
          <a:prstGeom prst="ellipse">
            <a:avLst/>
          </a:prstGeom>
          <a:solidFill>
            <a:srgbClr val="6E790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13" name="Elipse 12"/>
          <p:cNvSpPr/>
          <p:nvPr/>
        </p:nvSpPr>
        <p:spPr>
          <a:xfrm>
            <a:off x="286534" y="1448780"/>
            <a:ext cx="72008" cy="7200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3520092"/>
              </p:ext>
            </p:extLst>
          </p:nvPr>
        </p:nvGraphicFramePr>
        <p:xfrm>
          <a:off x="398282" y="2103145"/>
          <a:ext cx="8566205" cy="445440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53601"/>
                <a:gridCol w="1414509"/>
                <a:gridCol w="4151012"/>
                <a:gridCol w="903073"/>
                <a:gridCol w="1144010"/>
              </a:tblGrid>
              <a:tr h="168377">
                <a:tc>
                  <a:txBody>
                    <a:bodyPr/>
                    <a:lstStyle/>
                    <a:p>
                      <a:pPr algn="ctr" fontAlgn="b"/>
                      <a:r>
                        <a:rPr lang="es-EC" sz="110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Provincia</a:t>
                      </a:r>
                      <a:endParaRPr lang="es-EC" sz="11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19" marR="8419" marT="8419" marB="0" anchor="ctr"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10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Localidad</a:t>
                      </a:r>
                      <a:endParaRPr lang="es-EC" sz="11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19" marR="8419" marT="8419" marB="0" anchor="ctr"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10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Permisionario</a:t>
                      </a:r>
                      <a:endParaRPr lang="es-EC" sz="11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19" marR="8419" marT="8419" marB="0" anchor="ctr"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10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Número de verificaciones</a:t>
                      </a:r>
                      <a:endParaRPr lang="es-EC" sz="11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19" marR="8419" marT="8419" marB="0" anchor="ctr"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10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Cumplimiento</a:t>
                      </a:r>
                      <a:endParaRPr lang="es-EC" sz="1100" b="0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19" marR="8419" marT="8419" marB="0" anchor="ctr"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168377">
                <a:tc>
                  <a:txBody>
                    <a:bodyPr/>
                    <a:lstStyle/>
                    <a:p>
                      <a:pPr algn="l" fontAlgn="b"/>
                      <a:r>
                        <a:rPr lang="es-EC" sz="1100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Manabí</a:t>
                      </a:r>
                      <a:endParaRPr lang="es-EC" sz="11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19" marR="8419" marT="841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100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Jipijapa</a:t>
                      </a:r>
                      <a:endParaRPr lang="es-EC" sz="11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19" marR="8419" marT="841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100" u="none" strike="noStrike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PILATASIG BAZURTO YANDRI JAVIER</a:t>
                      </a:r>
                      <a:endParaRPr lang="es-EC" sz="1100" b="0" i="0" u="none" strike="noStrike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19" marR="8419" marT="841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100" u="none" strike="noStrike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s-EC" sz="1100" b="0" i="0" u="none" strike="noStrike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19" marR="8419" marT="841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100" u="none" strike="noStrike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 cumple</a:t>
                      </a:r>
                      <a:endParaRPr lang="es-EC" sz="1100" b="0" i="0" u="none" strike="noStrike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19" marR="8419" marT="8419" marB="0" anchor="ctr"/>
                </a:tc>
              </a:tr>
              <a:tr h="304762">
                <a:tc>
                  <a:txBody>
                    <a:bodyPr/>
                    <a:lstStyle/>
                    <a:p>
                      <a:pPr algn="l" fontAlgn="b"/>
                      <a:r>
                        <a:rPr lang="es-EC" sz="1100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Manabí</a:t>
                      </a:r>
                      <a:endParaRPr lang="es-EC" sz="11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19" marR="8419" marT="841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100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Manta</a:t>
                      </a:r>
                      <a:endParaRPr lang="es-EC" sz="11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19" marR="8419" marT="841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100" u="none" strike="noStrike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MONTESDEOCA ALARCON MARÍA ALEXANDRA</a:t>
                      </a:r>
                      <a:endParaRPr lang="es-EC" sz="1100" b="0" i="0" u="none" strike="noStrike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19" marR="8419" marT="841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100" u="none" strike="noStrike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s-EC" sz="1100" b="0" i="0" u="none" strike="noStrike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19" marR="8419" marT="841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100" u="none" strike="noStrike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Cumple</a:t>
                      </a:r>
                      <a:endParaRPr lang="es-EC" sz="1100" b="0" i="0" u="none" strike="noStrike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19" marR="8419" marT="8419" marB="0" anchor="ctr"/>
                </a:tc>
              </a:tr>
              <a:tr h="168377">
                <a:tc>
                  <a:txBody>
                    <a:bodyPr/>
                    <a:lstStyle/>
                    <a:p>
                      <a:pPr algn="l" fontAlgn="b"/>
                      <a:r>
                        <a:rPr lang="es-EC" sz="1100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Manabí</a:t>
                      </a:r>
                      <a:endParaRPr lang="es-EC" sz="11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19" marR="8419" marT="841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100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Manta</a:t>
                      </a:r>
                      <a:endParaRPr lang="es-EC" sz="11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19" marR="8419" marT="841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100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CHOPITEA CANTOS JAVIER AITOR</a:t>
                      </a:r>
                      <a:endParaRPr lang="es-EC" sz="11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19" marR="8419" marT="841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100" u="none" strike="noStrike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s-EC" sz="1100" b="0" i="0" u="none" strike="noStrike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19" marR="8419" marT="841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100" u="none" strike="noStrike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Cumple</a:t>
                      </a:r>
                      <a:endParaRPr lang="es-EC" sz="1100" b="0" i="0" u="none" strike="noStrike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19" marR="8419" marT="8419" marB="0" anchor="ctr"/>
                </a:tc>
              </a:tr>
              <a:tr h="168377">
                <a:tc>
                  <a:txBody>
                    <a:bodyPr/>
                    <a:lstStyle/>
                    <a:p>
                      <a:pPr algn="l" fontAlgn="b"/>
                      <a:r>
                        <a:rPr lang="es-EC" sz="1100" u="none" strike="noStrike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Manabí</a:t>
                      </a:r>
                      <a:endParaRPr lang="es-EC" sz="1100" b="0" i="0" u="none" strike="noStrike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19" marR="8419" marT="841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100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Montecristi</a:t>
                      </a:r>
                      <a:endParaRPr lang="es-EC" sz="11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19" marR="8419" marT="841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100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PALMA LOPEZ TOMAS ANTONIO</a:t>
                      </a:r>
                      <a:endParaRPr lang="es-EC" sz="11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19" marR="8419" marT="841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100" u="none" strike="noStrike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s-EC" sz="1100" b="0" i="0" u="none" strike="noStrike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19" marR="8419" marT="841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100" u="none" strike="noStrike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Cumple</a:t>
                      </a:r>
                      <a:endParaRPr lang="es-EC" sz="1100" b="0" i="0" u="none" strike="noStrike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19" marR="8419" marT="8419" marB="0" anchor="ctr"/>
                </a:tc>
              </a:tr>
              <a:tr h="168377">
                <a:tc>
                  <a:txBody>
                    <a:bodyPr/>
                    <a:lstStyle/>
                    <a:p>
                      <a:pPr algn="l" fontAlgn="b"/>
                      <a:r>
                        <a:rPr lang="es-EC" sz="1100" u="none" strike="noStrike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Manabí</a:t>
                      </a:r>
                      <a:endParaRPr lang="es-EC" sz="1100" b="0" i="0" u="none" strike="noStrike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19" marR="8419" marT="841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100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Manta</a:t>
                      </a:r>
                      <a:endParaRPr lang="es-EC" sz="11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19" marR="8419" marT="841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100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INTRIAGO ENGIFO GALO JOSE</a:t>
                      </a:r>
                      <a:endParaRPr lang="es-EC" sz="11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19" marR="8419" marT="841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100" u="none" strike="noStrike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s-EC" sz="1100" b="0" i="0" u="none" strike="noStrike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19" marR="8419" marT="841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100" u="none" strike="noStrike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Cumple</a:t>
                      </a:r>
                      <a:endParaRPr lang="es-EC" sz="1100" b="0" i="0" u="none" strike="noStrike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19" marR="8419" marT="8419" marB="0" anchor="ctr"/>
                </a:tc>
              </a:tr>
              <a:tr h="452933">
                <a:tc>
                  <a:txBody>
                    <a:bodyPr/>
                    <a:lstStyle/>
                    <a:p>
                      <a:pPr algn="l" fontAlgn="b"/>
                      <a:r>
                        <a:rPr lang="es-EC" sz="1100" u="none" strike="noStrike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Santo Domingo de los Tsáchilas</a:t>
                      </a:r>
                      <a:endParaRPr lang="es-EC" sz="1100" b="0" i="0" u="none" strike="noStrike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19" marR="8419" marT="841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100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Santo Domingo de los Colorados</a:t>
                      </a:r>
                      <a:endParaRPr lang="es-EC" sz="11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19" marR="8419" marT="841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100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FRANCO SALAZAR VANESA LILIANA</a:t>
                      </a:r>
                      <a:endParaRPr lang="es-EC" sz="11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19" marR="8419" marT="841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100" u="none" strike="noStrike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s-EC" sz="1100" b="0" i="0" u="none" strike="noStrike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19" marR="8419" marT="841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100" u="none" strike="noStrike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Cumple</a:t>
                      </a:r>
                      <a:endParaRPr lang="es-EC" sz="1100" b="0" i="0" u="none" strike="noStrike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19" marR="8419" marT="8419" marB="0" anchor="ctr"/>
                </a:tc>
              </a:tr>
              <a:tr h="505130">
                <a:tc>
                  <a:txBody>
                    <a:bodyPr/>
                    <a:lstStyle/>
                    <a:p>
                      <a:pPr algn="l" fontAlgn="b"/>
                      <a:r>
                        <a:rPr lang="es-EC" sz="1100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Santo Domingo de los </a:t>
                      </a:r>
                      <a:r>
                        <a:rPr lang="es-EC" sz="1100" u="none" strike="noStrike" dirty="0" err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Tsáchilas</a:t>
                      </a:r>
                      <a:endParaRPr lang="es-EC" sz="11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19" marR="8419" marT="841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100" u="none" strike="noStrike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Santo Domingo de los Colorados</a:t>
                      </a:r>
                      <a:endParaRPr lang="es-EC" sz="1100" b="0" i="0" u="none" strike="noStrike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19" marR="8419" marT="841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100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COMPAÑÍA DE SERVICIOS ELECTROMECANICOS PARA EL DESARROLLO </a:t>
                      </a:r>
                      <a:r>
                        <a:rPr lang="es-EC" sz="1100" u="none" strike="noStrik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CSED </a:t>
                      </a:r>
                      <a:r>
                        <a:rPr lang="es-EC" sz="1100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S.A.</a:t>
                      </a:r>
                      <a:endParaRPr lang="es-EC" sz="11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19" marR="8419" marT="841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100" u="none" strike="noStrike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s-EC" sz="1100" b="0" i="0" u="none" strike="noStrike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19" marR="8419" marT="841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100" u="none" strike="noStrike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Cumple</a:t>
                      </a:r>
                      <a:endParaRPr lang="es-EC" sz="1100" b="0" i="0" u="none" strike="noStrike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19" marR="8419" marT="8419" marB="0" anchor="ctr"/>
                </a:tc>
              </a:tr>
              <a:tr h="452933">
                <a:tc>
                  <a:txBody>
                    <a:bodyPr/>
                    <a:lstStyle/>
                    <a:p>
                      <a:pPr algn="l" fontAlgn="b"/>
                      <a:r>
                        <a:rPr lang="es-EC" sz="1100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Santo Domingo de los </a:t>
                      </a:r>
                      <a:r>
                        <a:rPr lang="es-EC" sz="1100" u="none" strike="noStrike" dirty="0" err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Tsáchilas</a:t>
                      </a:r>
                      <a:endParaRPr lang="es-EC" sz="11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19" marR="8419" marT="841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100" u="none" strike="noStrike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Santo Domingo de los Colorados</a:t>
                      </a:r>
                      <a:endParaRPr lang="es-EC" sz="1100" b="0" i="0" u="none" strike="noStrike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19" marR="8419" marT="841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100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CAMPOS AGUIRRE HERMEL EMMANUEL</a:t>
                      </a:r>
                      <a:endParaRPr lang="es-EC" sz="11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19" marR="8419" marT="841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100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s-EC" sz="11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19" marR="8419" marT="841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100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Cumple</a:t>
                      </a:r>
                      <a:endParaRPr lang="es-EC" sz="11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19" marR="8419" marT="8419" marB="0" anchor="ctr"/>
                </a:tc>
              </a:tr>
              <a:tr h="168377">
                <a:tc>
                  <a:txBody>
                    <a:bodyPr/>
                    <a:lstStyle/>
                    <a:p>
                      <a:pPr algn="l" fontAlgn="b"/>
                      <a:r>
                        <a:rPr lang="es-EC" sz="1100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Manabí</a:t>
                      </a:r>
                      <a:endParaRPr lang="es-EC" sz="11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19" marR="8419" marT="841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100" u="none" strike="noStrike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Jipijapa</a:t>
                      </a:r>
                      <a:endParaRPr lang="es-EC" sz="1100" b="0" i="0" u="none" strike="noStrike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19" marR="8419" marT="841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100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DELGADO TUAREZ GALO ANTONIO</a:t>
                      </a:r>
                      <a:endParaRPr lang="es-EC" sz="11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19" marR="8419" marT="841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100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s-EC" sz="11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19" marR="8419" marT="841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100" u="none" strike="noStrike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Cumple</a:t>
                      </a:r>
                      <a:endParaRPr lang="es-EC" sz="1100" b="0" i="0" u="none" strike="noStrike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19" marR="8419" marT="8419" marB="0" anchor="ctr"/>
                </a:tc>
              </a:tr>
              <a:tr h="168377">
                <a:tc>
                  <a:txBody>
                    <a:bodyPr/>
                    <a:lstStyle/>
                    <a:p>
                      <a:pPr algn="l" fontAlgn="b"/>
                      <a:r>
                        <a:rPr lang="es-EC" sz="1100" u="none" strike="noStrike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Manabí</a:t>
                      </a:r>
                      <a:endParaRPr lang="es-EC" sz="1100" b="0" i="0" u="none" strike="noStrike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19" marR="8419" marT="841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100" u="none" strike="noStrike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Jipijapa</a:t>
                      </a:r>
                      <a:endParaRPr lang="es-EC" sz="1100" b="0" i="0" u="none" strike="noStrike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19" marR="8419" marT="841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100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GOMEZ PIONCE RAUL ANTONIO</a:t>
                      </a:r>
                      <a:endParaRPr lang="es-EC" sz="11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19" marR="8419" marT="841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100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s-EC" sz="11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19" marR="8419" marT="841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100" u="none" strike="noStrike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Cumple</a:t>
                      </a:r>
                      <a:endParaRPr lang="es-EC" sz="1100" b="0" i="0" u="none" strike="noStrike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19" marR="8419" marT="8419" marB="0" anchor="ctr"/>
                </a:tc>
              </a:tr>
              <a:tr h="168377">
                <a:tc>
                  <a:txBody>
                    <a:bodyPr/>
                    <a:lstStyle/>
                    <a:p>
                      <a:pPr algn="l" fontAlgn="b"/>
                      <a:r>
                        <a:rPr lang="es-EC" sz="1100" u="none" strike="noStrike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Manabí</a:t>
                      </a:r>
                      <a:endParaRPr lang="es-EC" sz="1100" b="0" i="0" u="none" strike="noStrike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19" marR="8419" marT="841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100" u="none" strike="noStrike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Calceta</a:t>
                      </a:r>
                      <a:endParaRPr lang="es-EC" sz="1100" b="0" i="0" u="none" strike="noStrike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19" marR="8419" marT="841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100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ZAMBRANO CUSME MARÍA VIRGINIA </a:t>
                      </a:r>
                      <a:endParaRPr lang="es-EC" sz="11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19" marR="8419" marT="841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100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s-EC" sz="11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19" marR="8419" marT="841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100" u="none" strike="noStrike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 aplica</a:t>
                      </a:r>
                      <a:endParaRPr lang="es-EC" sz="1100" b="0" i="0" u="none" strike="noStrike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19" marR="8419" marT="8419" marB="0" anchor="ctr"/>
                </a:tc>
              </a:tr>
              <a:tr h="168377">
                <a:tc>
                  <a:txBody>
                    <a:bodyPr/>
                    <a:lstStyle/>
                    <a:p>
                      <a:pPr algn="l" fontAlgn="b"/>
                      <a:r>
                        <a:rPr lang="es-EC" sz="1100" u="none" strike="noStrike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Manabí</a:t>
                      </a:r>
                      <a:endParaRPr lang="es-EC" sz="1100" b="0" i="0" u="none" strike="noStrike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19" marR="8419" marT="841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100" u="none" strike="noStrike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Tosagua</a:t>
                      </a:r>
                      <a:endParaRPr lang="es-EC" sz="1100" b="0" i="0" u="none" strike="noStrike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19" marR="8419" marT="841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100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ALAVA PONCE OCTAVIO HERMOGENES </a:t>
                      </a:r>
                      <a:endParaRPr lang="es-EC" sz="11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19" marR="8419" marT="841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100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s-EC" sz="11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19" marR="8419" marT="841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100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 aplica</a:t>
                      </a:r>
                      <a:endParaRPr lang="es-EC" sz="11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19" marR="8419" marT="8419" marB="0" anchor="ctr"/>
                </a:tc>
              </a:tr>
              <a:tr h="168377">
                <a:tc>
                  <a:txBody>
                    <a:bodyPr/>
                    <a:lstStyle/>
                    <a:p>
                      <a:pPr algn="l" fontAlgn="b"/>
                      <a:r>
                        <a:rPr lang="es-EC" sz="1100" u="none" strike="noStrike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Manabí</a:t>
                      </a:r>
                      <a:endParaRPr lang="es-EC" sz="1100" b="0" i="0" u="none" strike="noStrike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19" marR="8419" marT="841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100" u="none" strike="noStrike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 Carmen</a:t>
                      </a:r>
                      <a:endParaRPr lang="es-EC" sz="1100" b="0" i="0" u="none" strike="noStrike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19" marR="8419" marT="841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100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MIRABA GARCIA SARA CECILIA </a:t>
                      </a:r>
                      <a:endParaRPr lang="es-EC" sz="11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19" marR="8419" marT="841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100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s-EC" sz="11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19" marR="8419" marT="841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100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Cumple</a:t>
                      </a:r>
                      <a:endParaRPr lang="es-EC" sz="11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19" marR="8419" marT="8419" marB="0" anchor="ctr"/>
                </a:tc>
              </a:tr>
              <a:tr h="168377">
                <a:tc>
                  <a:txBody>
                    <a:bodyPr/>
                    <a:lstStyle/>
                    <a:p>
                      <a:pPr algn="l" fontAlgn="b"/>
                      <a:r>
                        <a:rPr lang="es-EC" sz="1100" u="none" strike="noStrike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Manabí</a:t>
                      </a:r>
                      <a:endParaRPr lang="es-EC" sz="1100" b="0" i="0" u="none" strike="noStrike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19" marR="8419" marT="841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100" u="none" strike="noStrike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 Carmen</a:t>
                      </a:r>
                      <a:endParaRPr lang="es-EC" sz="1100" b="0" i="0" u="none" strike="noStrike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19" marR="8419" marT="841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100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SOLORZANO ANDRADE RONALD JAVIER</a:t>
                      </a:r>
                      <a:endParaRPr lang="es-EC" sz="11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19" marR="8419" marT="841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100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s-EC" sz="11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19" marR="8419" marT="841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100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Cumple</a:t>
                      </a:r>
                      <a:endParaRPr lang="es-EC" sz="11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19" marR="8419" marT="8419" marB="0" anchor="ctr"/>
                </a:tc>
              </a:tr>
              <a:tr h="452933">
                <a:tc>
                  <a:txBody>
                    <a:bodyPr/>
                    <a:lstStyle/>
                    <a:p>
                      <a:pPr algn="l" fontAlgn="b"/>
                      <a:r>
                        <a:rPr lang="es-EC" sz="1100" u="none" strike="noStrike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Santo Domingo de los Tsáchilas</a:t>
                      </a:r>
                      <a:endParaRPr lang="es-EC" sz="1100" b="0" i="0" u="none" strike="noStrike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19" marR="8419" marT="841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100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Santo Domingo de los Colorados</a:t>
                      </a:r>
                      <a:endParaRPr lang="es-EC" sz="11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19" marR="8419" marT="8419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C" sz="1100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ZAMBRANO CEDEÑO MARÍA TANYA</a:t>
                      </a:r>
                      <a:endParaRPr lang="es-EC" sz="11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19" marR="8419" marT="841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100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s-EC" sz="11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19" marR="8419" marT="8419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100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Cumple</a:t>
                      </a:r>
                      <a:endParaRPr lang="es-EC" sz="11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19" marR="8419" marT="8419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681176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uadroTexto 10"/>
          <p:cNvSpPr txBox="1"/>
          <p:nvPr/>
        </p:nvSpPr>
        <p:spPr>
          <a:xfrm>
            <a:off x="13917" y="188640"/>
            <a:ext cx="41980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Estadísticas – Control </a:t>
            </a:r>
            <a:endParaRPr lang="es-EC" sz="2800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359025" y="1319417"/>
            <a:ext cx="853345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Verificación </a:t>
            </a:r>
            <a:r>
              <a:rPr lang="es-ES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es-ES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Inicio de Operaciones del  </a:t>
            </a:r>
            <a:r>
              <a:rPr lang="es-ES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Servicio de </a:t>
            </a:r>
            <a:r>
              <a:rPr lang="es-ES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Audio y Video por Suscripción</a:t>
            </a:r>
            <a:r>
              <a:rPr lang="es-EC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s-EC" b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4453217" y="3244334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C" dirty="0"/>
              <a:t> </a:t>
            </a: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2483768" y="1906487"/>
            <a:ext cx="9390930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C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2474167" y="1449287"/>
            <a:ext cx="9202448" cy="4922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C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411680" y="1449286"/>
            <a:ext cx="9391054" cy="5104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C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2991417" y="3933056"/>
            <a:ext cx="11647931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C"/>
          </a:p>
        </p:txBody>
      </p:sp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1881995"/>
              </p:ext>
            </p:extLst>
          </p:nvPr>
        </p:nvGraphicFramePr>
        <p:xfrm>
          <a:off x="358542" y="2148535"/>
          <a:ext cx="7909874" cy="219159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28288"/>
                <a:gridCol w="2156728"/>
                <a:gridCol w="2462547"/>
                <a:gridCol w="1306229"/>
                <a:gridCol w="1556082"/>
              </a:tblGrid>
              <a:tr h="62617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C" sz="14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No.</a:t>
                      </a:r>
                      <a:endParaRPr lang="es-EC" sz="1600" b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C" sz="14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SAVS</a:t>
                      </a:r>
                      <a:endParaRPr lang="es-EC" sz="1600" b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C" sz="14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Área de cobertura</a:t>
                      </a:r>
                      <a:endParaRPr lang="es-EC" sz="1600" b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C" sz="14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Operación correcta</a:t>
                      </a:r>
                      <a:endParaRPr lang="es-EC" sz="1600" b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C" sz="14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Observación</a:t>
                      </a:r>
                      <a:endParaRPr lang="es-EC" sz="1600" b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31308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C" sz="1400" b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s-EC" sz="1600" b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C" sz="14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MEGACIETTE S.A.</a:t>
                      </a:r>
                      <a:endParaRPr lang="es-EC" sz="160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C" sz="14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Puerto López</a:t>
                      </a:r>
                      <a:endParaRPr lang="es-EC" sz="1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C" sz="14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</a:t>
                      </a:r>
                      <a:endParaRPr lang="es-EC" sz="160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C" sz="14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Suscribió acta</a:t>
                      </a:r>
                      <a:endParaRPr lang="es-EC" sz="1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62617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C" sz="1400" b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s-EC" sz="1600" b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C" sz="14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SANCHEZ GRENOW ANGEL DANIEL</a:t>
                      </a:r>
                      <a:endParaRPr lang="es-EC" sz="160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C" sz="14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Flavio Alfaro</a:t>
                      </a:r>
                      <a:endParaRPr lang="es-EC" sz="1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C" sz="14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SI</a:t>
                      </a:r>
                      <a:endParaRPr lang="es-EC" sz="1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C" sz="14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Suscribió acta</a:t>
                      </a:r>
                      <a:endParaRPr lang="es-EC" sz="1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62617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C" sz="14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s-EC" sz="1600" b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C" sz="14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OCAMPO HERAS JUAN ERNESTO</a:t>
                      </a:r>
                      <a:endParaRPr lang="es-EC" sz="160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C" sz="14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 Concordia</a:t>
                      </a:r>
                      <a:endParaRPr lang="es-EC" sz="1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C" sz="14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</a:t>
                      </a:r>
                      <a:endParaRPr lang="es-EC" sz="1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C" sz="14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Suscribió acta</a:t>
                      </a:r>
                      <a:endParaRPr lang="es-EC" sz="1600" dirty="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12" name="Elipse 11"/>
          <p:cNvSpPr/>
          <p:nvPr/>
        </p:nvSpPr>
        <p:spPr>
          <a:xfrm>
            <a:off x="251520" y="1412776"/>
            <a:ext cx="144016" cy="144016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13" name="Elipse 12"/>
          <p:cNvSpPr/>
          <p:nvPr/>
        </p:nvSpPr>
        <p:spPr>
          <a:xfrm>
            <a:off x="286534" y="1448780"/>
            <a:ext cx="72008" cy="7200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83802138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uadroTexto 10"/>
          <p:cNvSpPr txBox="1"/>
          <p:nvPr/>
        </p:nvSpPr>
        <p:spPr>
          <a:xfrm>
            <a:off x="13917" y="188640"/>
            <a:ext cx="41980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Estadísticas – Control </a:t>
            </a:r>
            <a:endParaRPr lang="es-EC" sz="2800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321885" y="1263931"/>
            <a:ext cx="878497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C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Procesos </a:t>
            </a:r>
            <a:r>
              <a:rPr lang="es-EC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</a:t>
            </a:r>
            <a:r>
              <a:rPr lang="es-EC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urídicos Iniciados</a:t>
            </a:r>
            <a:endParaRPr lang="es-EC" b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4453217" y="3244334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C" dirty="0"/>
              <a:t> </a:t>
            </a: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2483768" y="1906487"/>
            <a:ext cx="9390930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C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2474167" y="1449287"/>
            <a:ext cx="9202448" cy="4922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C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411680" y="1449286"/>
            <a:ext cx="9391054" cy="5104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C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2991417" y="3933056"/>
            <a:ext cx="11647931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C"/>
          </a:p>
        </p:txBody>
      </p:sp>
      <p:graphicFrame>
        <p:nvGraphicFramePr>
          <p:cNvPr id="9" name="Tab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1496315"/>
              </p:ext>
            </p:extLst>
          </p:nvPr>
        </p:nvGraphicFramePr>
        <p:xfrm>
          <a:off x="379033" y="1962638"/>
          <a:ext cx="8153407" cy="261859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411630"/>
                <a:gridCol w="4741777"/>
              </a:tblGrid>
              <a:tr h="60226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6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Servicio</a:t>
                      </a:r>
                      <a:endParaRPr lang="es-EC" sz="1600" b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6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Procedimientos administrativos sancionadores  iniciados</a:t>
                      </a:r>
                      <a:endParaRPr lang="es-EC" sz="1600" b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33605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600" b="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Acceso a Internet</a:t>
                      </a:r>
                      <a:endParaRPr lang="es-EC" sz="1600" b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6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</a:t>
                      </a:r>
                      <a:endParaRPr lang="es-EC" sz="1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33605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6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Audio y Video</a:t>
                      </a:r>
                      <a:endParaRPr lang="es-EC" sz="1600" b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6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  <a:endParaRPr lang="es-EC" sz="1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33605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6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Móvil Avanzado</a:t>
                      </a:r>
                      <a:endParaRPr lang="es-EC" sz="1600" b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6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06</a:t>
                      </a:r>
                      <a:endParaRPr lang="es-EC" sz="1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33605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6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Radiocomunicación </a:t>
                      </a:r>
                      <a:endParaRPr lang="es-EC" sz="1600" b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6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03</a:t>
                      </a:r>
                      <a:endParaRPr lang="es-EC" sz="1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33605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6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Radiodifusión </a:t>
                      </a:r>
                      <a:endParaRPr lang="es-EC" sz="1600" b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6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02</a:t>
                      </a:r>
                      <a:endParaRPr lang="es-EC" sz="1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33605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6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Comercializadoras de Celulares </a:t>
                      </a:r>
                      <a:endParaRPr lang="es-EC" sz="1600" b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6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01</a:t>
                      </a:r>
                      <a:endParaRPr lang="es-EC" sz="1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12" name="Elipse 11"/>
          <p:cNvSpPr/>
          <p:nvPr/>
        </p:nvSpPr>
        <p:spPr>
          <a:xfrm>
            <a:off x="179512" y="1340768"/>
            <a:ext cx="144016" cy="144016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13" name="Elipse 12"/>
          <p:cNvSpPr/>
          <p:nvPr/>
        </p:nvSpPr>
        <p:spPr>
          <a:xfrm>
            <a:off x="214526" y="1376772"/>
            <a:ext cx="72008" cy="7200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21136758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uadroTexto 10"/>
          <p:cNvSpPr txBox="1"/>
          <p:nvPr/>
        </p:nvSpPr>
        <p:spPr>
          <a:xfrm>
            <a:off x="13917" y="188640"/>
            <a:ext cx="41980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Estadísticas – Control </a:t>
            </a:r>
            <a:endParaRPr lang="es-EC" sz="2800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391007" y="1269556"/>
            <a:ext cx="828545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C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Procesos </a:t>
            </a:r>
            <a:r>
              <a:rPr lang="es-EC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</a:t>
            </a:r>
            <a:r>
              <a:rPr lang="es-EC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urídicos con r</a:t>
            </a:r>
            <a:r>
              <a:rPr lang="es-ES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esoluciones</a:t>
            </a:r>
            <a:r>
              <a:rPr lang="es-ES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expedidas</a:t>
            </a:r>
            <a:endParaRPr lang="es-EC" b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4453217" y="3244334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C" dirty="0"/>
              <a:t> </a:t>
            </a: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2483768" y="1906487"/>
            <a:ext cx="9390930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C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2474167" y="1449287"/>
            <a:ext cx="9202448" cy="4922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C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411680" y="1449286"/>
            <a:ext cx="9391054" cy="5104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C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2991417" y="3933056"/>
            <a:ext cx="11647931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C"/>
          </a:p>
        </p:txBody>
      </p:sp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0741455"/>
              </p:ext>
            </p:extLst>
          </p:nvPr>
        </p:nvGraphicFramePr>
        <p:xfrm>
          <a:off x="467544" y="2276872"/>
          <a:ext cx="7488832" cy="298342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719183"/>
                <a:gridCol w="3769649"/>
              </a:tblGrid>
              <a:tr h="74585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6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Servicio</a:t>
                      </a:r>
                      <a:endParaRPr lang="es-EC" sz="1600" b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6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Resoluciones expedidas</a:t>
                      </a:r>
                      <a:endParaRPr lang="es-EC" sz="1600" b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37292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6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Acceso a Internet </a:t>
                      </a:r>
                      <a:endParaRPr lang="es-EC" sz="1600" b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6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</a:t>
                      </a:r>
                      <a:endParaRPr lang="es-EC" sz="1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37292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6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Audio</a:t>
                      </a:r>
                      <a:r>
                        <a:rPr lang="es-ES" sz="1600" b="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y Video</a:t>
                      </a:r>
                      <a:endParaRPr lang="es-EC" sz="1600" b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6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  <a:endParaRPr lang="es-EC" sz="1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37292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6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Móvil Avanzado</a:t>
                      </a:r>
                      <a:endParaRPr lang="es-EC" sz="1600" b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6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05</a:t>
                      </a:r>
                      <a:endParaRPr lang="es-EC" sz="1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37292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6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Radiocomunicación</a:t>
                      </a:r>
                      <a:endParaRPr lang="es-EC" sz="1600" b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6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03</a:t>
                      </a:r>
                      <a:endParaRPr lang="es-EC" sz="1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37292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6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Radiodifusión</a:t>
                      </a:r>
                      <a:endParaRPr lang="es-EC" sz="1600" b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6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02</a:t>
                      </a:r>
                      <a:endParaRPr lang="es-EC" sz="1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37292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" sz="16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Comercializadoras de celulares</a:t>
                      </a:r>
                      <a:endParaRPr lang="es-EC" sz="1600" b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6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01</a:t>
                      </a:r>
                      <a:endParaRPr lang="es-EC" sz="1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12" name="Elipse 11"/>
          <p:cNvSpPr/>
          <p:nvPr/>
        </p:nvSpPr>
        <p:spPr>
          <a:xfrm>
            <a:off x="246991" y="1412776"/>
            <a:ext cx="144016" cy="144016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13" name="Elipse 12"/>
          <p:cNvSpPr/>
          <p:nvPr/>
        </p:nvSpPr>
        <p:spPr>
          <a:xfrm>
            <a:off x="282005" y="1448780"/>
            <a:ext cx="72008" cy="7200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99793479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uadroTexto 10"/>
          <p:cNvSpPr txBox="1"/>
          <p:nvPr/>
        </p:nvSpPr>
        <p:spPr>
          <a:xfrm>
            <a:off x="13917" y="188640"/>
            <a:ext cx="61422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Estadísticas – Atención ciudadana</a:t>
            </a:r>
            <a:endParaRPr lang="es-EC" sz="2800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3419873" y="3717032"/>
            <a:ext cx="1800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EC"/>
            </a:defPPr>
            <a:lvl1pPr algn="ctr"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defRPr>
            </a:lvl1pPr>
          </a:lstStyle>
          <a:p>
            <a:pPr algn="l"/>
            <a:r>
              <a:rPr lang="es-MX" sz="1600" i="1" dirty="0" smtClean="0">
                <a:solidFill>
                  <a:srgbClr val="FF0000"/>
                </a:solidFill>
              </a:rPr>
              <a:t>Colocar infografía</a:t>
            </a:r>
            <a:endParaRPr lang="es-EC" sz="1600" i="1" dirty="0">
              <a:solidFill>
                <a:srgbClr val="FF0000"/>
              </a:solidFill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359026" y="1309700"/>
            <a:ext cx="82268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C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Atención de Usuarios</a:t>
            </a:r>
            <a:endParaRPr lang="es-EC" b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8772375"/>
              </p:ext>
            </p:extLst>
          </p:nvPr>
        </p:nvGraphicFramePr>
        <p:xfrm>
          <a:off x="395536" y="1916832"/>
          <a:ext cx="5500157" cy="259228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15413"/>
                <a:gridCol w="1690070"/>
                <a:gridCol w="1894674"/>
              </a:tblGrid>
              <a:tr h="4320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C" sz="16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Requerimiento</a:t>
                      </a:r>
                      <a:endParaRPr lang="es-EC" sz="1200" b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C" sz="1600" b="0" dirty="0" smtClean="0"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Recibidos</a:t>
                      </a:r>
                      <a:endParaRPr lang="es-EC" sz="1200" b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C" sz="16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Solucionados</a:t>
                      </a:r>
                      <a:endParaRPr lang="es-EC" sz="1200" b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C" sz="16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Reclamos</a:t>
                      </a:r>
                      <a:endParaRPr lang="es-EC" sz="1200" b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C" sz="16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667</a:t>
                      </a:r>
                      <a:endParaRPr lang="es-EC" sz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C" sz="16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667</a:t>
                      </a:r>
                      <a:endParaRPr lang="es-EC" sz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</a:tr>
              <a:tr h="4320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C" sz="16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Información</a:t>
                      </a:r>
                      <a:endParaRPr lang="es-EC" sz="1200" b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C" sz="16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1056</a:t>
                      </a:r>
                      <a:endParaRPr lang="es-EC" sz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C" sz="16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1056</a:t>
                      </a:r>
                      <a:endParaRPr lang="es-EC" sz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</a:tr>
              <a:tr h="4320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C" sz="16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Denuncia</a:t>
                      </a:r>
                      <a:endParaRPr lang="es-EC" sz="1200" b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C" sz="16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s-EC" sz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C" sz="16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s-EC" sz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</a:tr>
              <a:tr h="4320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C" sz="16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Sugerencia</a:t>
                      </a:r>
                      <a:endParaRPr lang="es-EC" sz="1200" b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C" sz="16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s-EC" sz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C" sz="16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s-EC" sz="12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</a:tr>
              <a:tr h="4320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C" sz="16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  <a:endParaRPr lang="es-EC" sz="1200" b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C" sz="1600" b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1724</a:t>
                      </a:r>
                      <a:endParaRPr lang="es-EC" sz="12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C" sz="1600" b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1724</a:t>
                      </a:r>
                      <a:endParaRPr lang="es-EC" sz="12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/>
                </a:tc>
              </a:tr>
            </a:tbl>
          </a:graphicData>
        </a:graphic>
      </p:graphicFrame>
      <p:sp>
        <p:nvSpPr>
          <p:cNvPr id="8" name="Elipse 7"/>
          <p:cNvSpPr/>
          <p:nvPr/>
        </p:nvSpPr>
        <p:spPr>
          <a:xfrm>
            <a:off x="251520" y="1412776"/>
            <a:ext cx="144016" cy="144016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9" name="Elipse 8"/>
          <p:cNvSpPr/>
          <p:nvPr/>
        </p:nvSpPr>
        <p:spPr>
          <a:xfrm>
            <a:off x="286534" y="1448780"/>
            <a:ext cx="72008" cy="7200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14294291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uadroTexto 10"/>
          <p:cNvSpPr txBox="1"/>
          <p:nvPr/>
        </p:nvSpPr>
        <p:spPr>
          <a:xfrm>
            <a:off x="-36512" y="188640"/>
            <a:ext cx="63582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28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Base Legal – Rendición de cuentas</a:t>
            </a:r>
            <a:endParaRPr lang="es-EC" sz="2800" b="1" dirty="0">
              <a:solidFill>
                <a:prstClr val="black">
                  <a:lumMod val="75000"/>
                  <a:lumOff val="2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CuadroTexto 9"/>
          <p:cNvSpPr txBox="1"/>
          <p:nvPr/>
        </p:nvSpPr>
        <p:spPr>
          <a:xfrm>
            <a:off x="1907704" y="2204864"/>
            <a:ext cx="5256584" cy="1200329"/>
          </a:xfrm>
          <a:prstGeom prst="rect">
            <a:avLst/>
          </a:prstGeom>
          <a:noFill/>
          <a:ln w="3175" cmpd="sng">
            <a:noFill/>
            <a:prstDash val="sysDash"/>
          </a:ln>
        </p:spPr>
        <p:txBody>
          <a:bodyPr wrap="square" rtlCol="0">
            <a:spAutoFit/>
          </a:bodyPr>
          <a:lstStyle>
            <a:defPPr>
              <a:defRPr lang="es-EC"/>
            </a:defPPr>
            <a:lvl1pPr>
              <a:defRPr b="1">
                <a:solidFill>
                  <a:schemeClr val="tx1">
                    <a:lumMod val="65000"/>
                    <a:lumOff val="35000"/>
                  </a:schemeClr>
                </a:solidFill>
                <a:latin typeface="Gadugi" panose="020B0502040204020203" pitchFamily="34" charset="0"/>
                <a:cs typeface="Arial" panose="020B0604020202020204" pitchFamily="34" charset="0"/>
              </a:defRPr>
            </a:lvl1pPr>
          </a:lstStyle>
          <a:p>
            <a:pPr algn="ctr"/>
            <a:r>
              <a:rPr lang="es-EC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Constitución </a:t>
            </a:r>
            <a:r>
              <a:rPr lang="es-EC" dirty="0">
                <a:solidFill>
                  <a:prstClr val="black">
                    <a:lumMod val="75000"/>
                    <a:lumOff val="25000"/>
                  </a:prstClr>
                </a:solidFill>
              </a:rPr>
              <a:t>de la República del </a:t>
            </a:r>
            <a:r>
              <a:rPr lang="es-EC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Ecuador</a:t>
            </a:r>
          </a:p>
          <a:p>
            <a:pPr algn="ctr"/>
            <a:endParaRPr lang="es-EC" b="0" dirty="0" smtClean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285750" indent="-285750" algn="ctr">
              <a:buSzPct val="80000"/>
              <a:buFont typeface="Arial" panose="020B0604020202020204" pitchFamily="34" charset="0"/>
              <a:buChar char="•"/>
            </a:pPr>
            <a:r>
              <a:rPr lang="es-EC" b="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Numeral </a:t>
            </a:r>
            <a:r>
              <a:rPr lang="es-EC" b="0" dirty="0">
                <a:solidFill>
                  <a:prstClr val="black">
                    <a:lumMod val="75000"/>
                    <a:lumOff val="25000"/>
                  </a:prstClr>
                </a:solidFill>
              </a:rPr>
              <a:t>4 del </a:t>
            </a:r>
            <a:r>
              <a:rPr lang="es-EC" b="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Artículo 100</a:t>
            </a:r>
          </a:p>
          <a:p>
            <a:pPr marL="285750" indent="-285750" algn="ctr">
              <a:buSzPct val="80000"/>
              <a:buFont typeface="Arial" panose="020B0604020202020204" pitchFamily="34" charset="0"/>
              <a:buChar char="•"/>
            </a:pPr>
            <a:r>
              <a:rPr lang="es-EC" b="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Artículo 297</a:t>
            </a:r>
          </a:p>
        </p:txBody>
      </p:sp>
      <p:sp>
        <p:nvSpPr>
          <p:cNvPr id="12" name="CuadroTexto 11"/>
          <p:cNvSpPr txBox="1"/>
          <p:nvPr/>
        </p:nvSpPr>
        <p:spPr>
          <a:xfrm>
            <a:off x="1907704" y="3884856"/>
            <a:ext cx="5256584" cy="1477328"/>
          </a:xfrm>
          <a:prstGeom prst="rect">
            <a:avLst/>
          </a:prstGeom>
          <a:noFill/>
          <a:ln w="3175" cmpd="sng">
            <a:noFill/>
            <a:prstDash val="sysDash"/>
          </a:ln>
        </p:spPr>
        <p:txBody>
          <a:bodyPr wrap="square" rtlCol="0">
            <a:spAutoFit/>
          </a:bodyPr>
          <a:lstStyle>
            <a:defPPr>
              <a:defRPr lang="es-EC"/>
            </a:defPPr>
            <a:lvl1pPr>
              <a:defRPr b="1">
                <a:solidFill>
                  <a:schemeClr val="tx1">
                    <a:lumMod val="65000"/>
                    <a:lumOff val="35000"/>
                  </a:schemeClr>
                </a:solidFill>
                <a:latin typeface="Gadugi" panose="020B0502040204020203" pitchFamily="34" charset="0"/>
                <a:cs typeface="Arial" panose="020B0604020202020204" pitchFamily="34" charset="0"/>
              </a:defRPr>
            </a:lvl1pPr>
          </a:lstStyle>
          <a:p>
            <a:pPr algn="ctr">
              <a:buSzPct val="80000"/>
            </a:pPr>
            <a:r>
              <a:rPr lang="es-EC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Estatuto Orgánico de Gestión Organizacional por procesos de la Agencia de Regulación y Control de las Telecomunicaciones</a:t>
            </a:r>
          </a:p>
          <a:p>
            <a:pPr algn="ctr">
              <a:buSzPct val="80000"/>
            </a:pPr>
            <a:endParaRPr lang="es-EC" b="0" dirty="0" smtClean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algn="ctr">
              <a:buSzPct val="80000"/>
            </a:pPr>
            <a:r>
              <a:rPr lang="es-EC" b="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Letra </a:t>
            </a:r>
            <a:r>
              <a:rPr lang="es-EC" b="0" dirty="0">
                <a:solidFill>
                  <a:prstClr val="black">
                    <a:lumMod val="75000"/>
                    <a:lumOff val="25000"/>
                  </a:prstClr>
                </a:solidFill>
              </a:rPr>
              <a:t>j) del numeral </a:t>
            </a:r>
            <a:r>
              <a:rPr lang="es-EC" b="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1.3.1.1.1</a:t>
            </a:r>
            <a:endParaRPr lang="es-EC" b="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cxnSp>
        <p:nvCxnSpPr>
          <p:cNvPr id="20" name="Conector recto 19"/>
          <p:cNvCxnSpPr/>
          <p:nvPr/>
        </p:nvCxnSpPr>
        <p:spPr>
          <a:xfrm>
            <a:off x="2123728" y="3645024"/>
            <a:ext cx="4824536" cy="0"/>
          </a:xfrm>
          <a:prstGeom prst="line">
            <a:avLst/>
          </a:prstGeom>
          <a:ln w="34925">
            <a:gradFill>
              <a:gsLst>
                <a:gs pos="100000">
                  <a:schemeClr val="bg2">
                    <a:lumMod val="40000"/>
                    <a:lumOff val="60000"/>
                    <a:alpha val="0"/>
                  </a:schemeClr>
                </a:gs>
                <a:gs pos="84000">
                  <a:srgbClr val="0070C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7767813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uadroTexto 10"/>
          <p:cNvSpPr txBox="1"/>
          <p:nvPr/>
        </p:nvSpPr>
        <p:spPr>
          <a:xfrm>
            <a:off x="13917" y="188640"/>
            <a:ext cx="85905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Logros</a:t>
            </a:r>
            <a:endParaRPr lang="es-EC" sz="2800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50" name="Picture 2" descr="Conexiones de red social Vector Gratis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8F8FA"/>
              </a:clrFrom>
              <a:clrTo>
                <a:srgbClr val="F8F8FA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3062" y="1511440"/>
            <a:ext cx="1251310" cy="115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ángulo redondeado 5"/>
          <p:cNvSpPr/>
          <p:nvPr/>
        </p:nvSpPr>
        <p:spPr>
          <a:xfrm>
            <a:off x="4499992" y="1328986"/>
            <a:ext cx="4536504" cy="1522101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C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s-EC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articipación en el comité de operaciones de emergencias (COE) provincial</a:t>
            </a:r>
            <a:endParaRPr lang="es-EC" sz="14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" name="Conector angular 6"/>
          <p:cNvCxnSpPr>
            <a:stCxn id="2050" idx="3"/>
            <a:endCxn id="6" idx="1"/>
          </p:cNvCxnSpPr>
          <p:nvPr/>
        </p:nvCxnSpPr>
        <p:spPr>
          <a:xfrm>
            <a:off x="2414372" y="2087440"/>
            <a:ext cx="2085620" cy="2597"/>
          </a:xfrm>
          <a:prstGeom prst="bentConnector3">
            <a:avLst/>
          </a:prstGeom>
          <a:ln>
            <a:solidFill>
              <a:schemeClr val="bg1">
                <a:lumMod val="50000"/>
                <a:alpha val="6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2" name="Picture 4" descr="Elemento Comprobación Icono Gratis"/>
          <p:cNvPicPr>
            <a:picLocks noChangeAspect="1" noChangeArrowheads="1"/>
          </p:cNvPicPr>
          <p:nvPr/>
        </p:nvPicPr>
        <p:blipFill>
          <a:blip r:embed="rId4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7226" y="2539114"/>
            <a:ext cx="1152000" cy="115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Rectángulo redondeado 17"/>
          <p:cNvSpPr/>
          <p:nvPr/>
        </p:nvSpPr>
        <p:spPr>
          <a:xfrm>
            <a:off x="1325203" y="2772065"/>
            <a:ext cx="3183234" cy="693552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s-EC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Estado del servicio de telefonía móvil y servicios </a:t>
            </a:r>
            <a:r>
              <a:rPr lang="es-EC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troncalizados</a:t>
            </a:r>
            <a:endParaRPr lang="es-EC" sz="14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2" name="Picture 2" descr="Iconos para los negocios Vector Gratis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969" t="24518" r="51293" b="52536"/>
          <a:stretch/>
        </p:blipFill>
        <p:spPr bwMode="auto">
          <a:xfrm>
            <a:off x="1163062" y="3868288"/>
            <a:ext cx="1091363" cy="115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Rectángulo redondeado 22"/>
          <p:cNvSpPr/>
          <p:nvPr/>
        </p:nvSpPr>
        <p:spPr>
          <a:xfrm>
            <a:off x="4564273" y="4249049"/>
            <a:ext cx="3694953" cy="390478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s-EC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Gestionar salvoconductos para operadoras de telecomunicaciones</a:t>
            </a:r>
            <a:endParaRPr lang="es-EC" sz="14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4" name="Conector angular 33"/>
          <p:cNvCxnSpPr>
            <a:endCxn id="18" idx="3"/>
          </p:cNvCxnSpPr>
          <p:nvPr/>
        </p:nvCxnSpPr>
        <p:spPr>
          <a:xfrm rot="10800000" flipV="1">
            <a:off x="4508438" y="3115113"/>
            <a:ext cx="2259807" cy="3727"/>
          </a:xfrm>
          <a:prstGeom prst="bentConnector3">
            <a:avLst>
              <a:gd name="adj1" fmla="val 50000"/>
            </a:avLst>
          </a:prstGeom>
          <a:ln>
            <a:solidFill>
              <a:schemeClr val="bg1">
                <a:lumMod val="50000"/>
                <a:alpha val="6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ector angular 18"/>
          <p:cNvCxnSpPr/>
          <p:nvPr/>
        </p:nvCxnSpPr>
        <p:spPr>
          <a:xfrm>
            <a:off x="2357572" y="4437857"/>
            <a:ext cx="2085620" cy="2597"/>
          </a:xfrm>
          <a:prstGeom prst="bentConnector3">
            <a:avLst/>
          </a:prstGeom>
          <a:ln>
            <a:solidFill>
              <a:schemeClr val="bg1">
                <a:lumMod val="50000"/>
                <a:alpha val="6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Picture 4" descr="Colección de iconos de radio y televisión Vector Gratis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800" t="5196" r="52500" b="76689"/>
          <a:stretch/>
        </p:blipFill>
        <p:spPr bwMode="auto">
          <a:xfrm>
            <a:off x="7107226" y="4882916"/>
            <a:ext cx="998400" cy="115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Rectángulo redondeado 25"/>
          <p:cNvSpPr/>
          <p:nvPr/>
        </p:nvSpPr>
        <p:spPr>
          <a:xfrm>
            <a:off x="1325203" y="5379257"/>
            <a:ext cx="3406921" cy="390478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s-EC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Restablecimiento </a:t>
            </a:r>
            <a:r>
              <a:rPr lang="es-EC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servicio en </a:t>
            </a:r>
            <a:r>
              <a:rPr lang="es-EC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radiobases</a:t>
            </a:r>
            <a:r>
              <a:rPr lang="es-EC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colapsadas e instalación de </a:t>
            </a:r>
            <a:r>
              <a:rPr lang="es-EC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radiobases</a:t>
            </a:r>
            <a:r>
              <a:rPr lang="es-EC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móviles</a:t>
            </a:r>
          </a:p>
        </p:txBody>
      </p:sp>
      <p:cxnSp>
        <p:nvCxnSpPr>
          <p:cNvPr id="32" name="Conector angular 31"/>
          <p:cNvCxnSpPr/>
          <p:nvPr/>
        </p:nvCxnSpPr>
        <p:spPr>
          <a:xfrm>
            <a:off x="4699523" y="5571899"/>
            <a:ext cx="2085620" cy="2597"/>
          </a:xfrm>
          <a:prstGeom prst="bentConnector3">
            <a:avLst/>
          </a:prstGeom>
          <a:ln>
            <a:solidFill>
              <a:schemeClr val="bg1">
                <a:lumMod val="50000"/>
                <a:alpha val="6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8493523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uadroTexto 10"/>
          <p:cNvSpPr txBox="1"/>
          <p:nvPr/>
        </p:nvSpPr>
        <p:spPr>
          <a:xfrm>
            <a:off x="13917" y="188640"/>
            <a:ext cx="85905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Logros</a:t>
            </a:r>
            <a:endParaRPr lang="es-EC" sz="2800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ángulo redondeado 5"/>
          <p:cNvSpPr/>
          <p:nvPr/>
        </p:nvSpPr>
        <p:spPr>
          <a:xfrm>
            <a:off x="4092506" y="1124744"/>
            <a:ext cx="4536504" cy="1522101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s-EC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Gestión de telecomunicaciones no atendidas en albergues</a:t>
            </a:r>
          </a:p>
        </p:txBody>
      </p:sp>
      <p:cxnSp>
        <p:nvCxnSpPr>
          <p:cNvPr id="7" name="Conector angular 6"/>
          <p:cNvCxnSpPr>
            <a:endCxn id="6" idx="1"/>
          </p:cNvCxnSpPr>
          <p:nvPr/>
        </p:nvCxnSpPr>
        <p:spPr>
          <a:xfrm>
            <a:off x="2006886" y="1883198"/>
            <a:ext cx="2085620" cy="2597"/>
          </a:xfrm>
          <a:prstGeom prst="bentConnector3">
            <a:avLst/>
          </a:prstGeom>
          <a:ln>
            <a:solidFill>
              <a:schemeClr val="bg1">
                <a:lumMod val="50000"/>
                <a:alpha val="6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ángulo redondeado 17"/>
          <p:cNvSpPr/>
          <p:nvPr/>
        </p:nvSpPr>
        <p:spPr>
          <a:xfrm>
            <a:off x="917717" y="2509824"/>
            <a:ext cx="3183234" cy="693552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s-EC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Coordinar de trabajos para habilitación del servicio de energía</a:t>
            </a:r>
          </a:p>
        </p:txBody>
      </p:sp>
      <p:sp>
        <p:nvSpPr>
          <p:cNvPr id="23" name="Rectángulo redondeado 22"/>
          <p:cNvSpPr/>
          <p:nvPr/>
        </p:nvSpPr>
        <p:spPr>
          <a:xfrm>
            <a:off x="4156787" y="3597571"/>
            <a:ext cx="3694953" cy="390478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s-EC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Coordinar actividades para evitar cortes de fibra</a:t>
            </a:r>
          </a:p>
        </p:txBody>
      </p:sp>
      <p:cxnSp>
        <p:nvCxnSpPr>
          <p:cNvPr id="34" name="Conector angular 33"/>
          <p:cNvCxnSpPr>
            <a:endCxn id="18" idx="3"/>
          </p:cNvCxnSpPr>
          <p:nvPr/>
        </p:nvCxnSpPr>
        <p:spPr>
          <a:xfrm rot="10800000" flipV="1">
            <a:off x="4100952" y="2852872"/>
            <a:ext cx="2259807" cy="3727"/>
          </a:xfrm>
          <a:prstGeom prst="bentConnector3">
            <a:avLst>
              <a:gd name="adj1" fmla="val 50000"/>
            </a:avLst>
          </a:prstGeom>
          <a:ln>
            <a:solidFill>
              <a:schemeClr val="bg1">
                <a:lumMod val="50000"/>
                <a:alpha val="6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ector angular 18"/>
          <p:cNvCxnSpPr/>
          <p:nvPr/>
        </p:nvCxnSpPr>
        <p:spPr>
          <a:xfrm>
            <a:off x="1950086" y="3786379"/>
            <a:ext cx="2085620" cy="2597"/>
          </a:xfrm>
          <a:prstGeom prst="bentConnector3">
            <a:avLst/>
          </a:prstGeom>
          <a:ln>
            <a:solidFill>
              <a:schemeClr val="bg1">
                <a:lumMod val="50000"/>
                <a:alpha val="6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6" descr="Hora Icono Gratis"/>
          <p:cNvPicPr>
            <a:picLocks noChangeAspect="1" noChangeArrowheads="1"/>
          </p:cNvPicPr>
          <p:nvPr/>
        </p:nvPicPr>
        <p:blipFill>
          <a:blip r:embed="rId3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307198"/>
            <a:ext cx="1152000" cy="115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6" descr="Colección de iconos de centrales de enería Vector Gratis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48" t="7611" r="74238" b="74274"/>
          <a:stretch/>
        </p:blipFill>
        <p:spPr bwMode="auto">
          <a:xfrm>
            <a:off x="6540778" y="2276872"/>
            <a:ext cx="1152000" cy="115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Iconos para los negocios Vector Gratis"/>
          <p:cNvPicPr>
            <a:picLocks noChangeAspect="1" noChangeArrowheads="1"/>
          </p:cNvPicPr>
          <p:nvPr/>
        </p:nvPicPr>
        <p:blipFill rotWithShape="1">
          <a:blip r:embed="rId5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401" t="73435" r="2143" b="3619"/>
          <a:stretch/>
        </p:blipFill>
        <p:spPr bwMode="auto">
          <a:xfrm>
            <a:off x="780138" y="3212976"/>
            <a:ext cx="1127438" cy="115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Rectángulo redondeado 19"/>
          <p:cNvSpPr/>
          <p:nvPr/>
        </p:nvSpPr>
        <p:spPr>
          <a:xfrm>
            <a:off x="610136" y="4149080"/>
            <a:ext cx="3896877" cy="1728192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/>
            <a:r>
              <a:rPr lang="es-EC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Charlas sobre: </a:t>
            </a:r>
          </a:p>
          <a:p>
            <a:pPr lvl="0" algn="just"/>
            <a:r>
              <a:rPr lang="es-EC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 Celular Legal, Homologación de equipos terminales de telecomunicaciones, Radiaciones </a:t>
            </a:r>
            <a:r>
              <a:rPr lang="es-EC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 Ionizantes </a:t>
            </a:r>
            <a:r>
              <a:rPr lang="es-EC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y taller </a:t>
            </a:r>
            <a:r>
              <a:rPr lang="es-EC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socialización del Concurso de Frecuencias de Radio y </a:t>
            </a:r>
            <a:r>
              <a:rPr lang="es-EC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Televisión</a:t>
            </a:r>
            <a:endParaRPr lang="es-EC" sz="14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4" name="Conector angular 23"/>
          <p:cNvCxnSpPr/>
          <p:nvPr/>
        </p:nvCxnSpPr>
        <p:spPr>
          <a:xfrm rot="10800000">
            <a:off x="4507014" y="5013176"/>
            <a:ext cx="2369243" cy="12700"/>
          </a:xfrm>
          <a:prstGeom prst="bentConnector3">
            <a:avLst>
              <a:gd name="adj1" fmla="val -691"/>
            </a:avLst>
          </a:prstGeom>
          <a:ln>
            <a:solidFill>
              <a:schemeClr val="bg1">
                <a:lumMod val="50000"/>
                <a:alpha val="6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5" name="Picture 2" descr="Diseño de fondo de negocios Vector Gratis"/>
          <p:cNvPicPr>
            <a:picLocks noChangeAspect="1" noChangeArrowheads="1"/>
          </p:cNvPicPr>
          <p:nvPr/>
        </p:nvPicPr>
        <p:blipFill rotWithShape="1">
          <a:blip r:embed="rId6" cstate="print">
            <a:clrChange>
              <a:clrFrom>
                <a:srgbClr val="95BAA8"/>
              </a:clrFrom>
              <a:clrTo>
                <a:srgbClr val="95BAA8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292"/>
          <a:stretch/>
        </p:blipFill>
        <p:spPr bwMode="auto">
          <a:xfrm flipH="1">
            <a:off x="6876257" y="4437750"/>
            <a:ext cx="1574417" cy="11508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" name="Rectángulo redondeado 26"/>
          <p:cNvSpPr/>
          <p:nvPr/>
        </p:nvSpPr>
        <p:spPr>
          <a:xfrm>
            <a:off x="3930365" y="5507299"/>
            <a:ext cx="4536504" cy="1522101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C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s-EC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oterramiento de cables de telecomunicaciones del malecón de Puerto López</a:t>
            </a:r>
            <a:endParaRPr lang="es-EC" sz="14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8" name="Conector angular 27"/>
          <p:cNvCxnSpPr/>
          <p:nvPr/>
        </p:nvCxnSpPr>
        <p:spPr>
          <a:xfrm>
            <a:off x="1844745" y="6265753"/>
            <a:ext cx="2085620" cy="2597"/>
          </a:xfrm>
          <a:prstGeom prst="bentConnector3">
            <a:avLst/>
          </a:prstGeom>
          <a:ln>
            <a:solidFill>
              <a:schemeClr val="bg1">
                <a:lumMod val="50000"/>
                <a:alpha val="60000"/>
              </a:schemeClr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9" name="Picture 2" descr="Trabajador con la pala Icono Gratis"/>
          <p:cNvPicPr>
            <a:picLocks noChangeAspect="1" noChangeArrowheads="1"/>
          </p:cNvPicPr>
          <p:nvPr/>
        </p:nvPicPr>
        <p:blipFill>
          <a:blip r:embed="rId7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5689753"/>
            <a:ext cx="1151999" cy="115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398278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2555776" y="3204265"/>
            <a:ext cx="23042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GRACIAS</a:t>
            </a:r>
          </a:p>
        </p:txBody>
      </p:sp>
    </p:spTree>
    <p:extLst>
      <p:ext uri="{BB962C8B-B14F-4D97-AF65-F5344CB8AC3E}">
        <p14:creationId xmlns:p14="http://schemas.microsoft.com/office/powerpoint/2010/main" val="173150892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uadroTexto 10"/>
          <p:cNvSpPr txBox="1"/>
          <p:nvPr/>
        </p:nvSpPr>
        <p:spPr>
          <a:xfrm>
            <a:off x="-36512" y="188640"/>
            <a:ext cx="63582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2800" b="1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Base Legal – ARCOTEL</a:t>
            </a:r>
            <a:endParaRPr lang="es-EC" sz="2800" b="1" dirty="0">
              <a:solidFill>
                <a:prstClr val="black">
                  <a:lumMod val="75000"/>
                  <a:lumOff val="25000"/>
                </a:prst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CuadroTexto 17"/>
          <p:cNvSpPr txBox="1"/>
          <p:nvPr/>
        </p:nvSpPr>
        <p:spPr>
          <a:xfrm>
            <a:off x="1395267" y="2132856"/>
            <a:ext cx="6425473" cy="1477328"/>
          </a:xfrm>
          <a:prstGeom prst="rect">
            <a:avLst/>
          </a:prstGeom>
          <a:noFill/>
          <a:ln w="3175" cmpd="sng">
            <a:noFill/>
            <a:prstDash val="sysDash"/>
          </a:ln>
        </p:spPr>
        <p:txBody>
          <a:bodyPr wrap="square" rtlCol="0">
            <a:spAutoFit/>
          </a:bodyPr>
          <a:lstStyle>
            <a:defPPr>
              <a:defRPr lang="es-EC"/>
            </a:defPPr>
            <a:lvl1pPr>
              <a:defRPr b="1">
                <a:solidFill>
                  <a:schemeClr val="tx1">
                    <a:lumMod val="65000"/>
                    <a:lumOff val="35000"/>
                  </a:schemeClr>
                </a:solidFill>
                <a:latin typeface="Gadugi" panose="020B0502040204020203" pitchFamily="34" charset="0"/>
                <a:cs typeface="Arial" panose="020B0604020202020204" pitchFamily="34" charset="0"/>
              </a:defRPr>
            </a:lvl1pPr>
          </a:lstStyle>
          <a:p>
            <a:pPr algn="ctr"/>
            <a:r>
              <a:rPr lang="es-EC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Ley </a:t>
            </a:r>
            <a:r>
              <a:rPr lang="es-EC" dirty="0">
                <a:solidFill>
                  <a:prstClr val="black">
                    <a:lumMod val="75000"/>
                    <a:lumOff val="25000"/>
                  </a:prstClr>
                </a:solidFill>
              </a:rPr>
              <a:t>Orgánica </a:t>
            </a:r>
            <a:r>
              <a:rPr lang="es-EC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de Telecomunicaciones </a:t>
            </a:r>
          </a:p>
          <a:p>
            <a:pPr algn="ctr"/>
            <a:endParaRPr lang="es-EC" dirty="0" smtClean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algn="ctr"/>
            <a:r>
              <a:rPr lang="es-EC" b="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CAPÍTULO II</a:t>
            </a:r>
          </a:p>
          <a:p>
            <a:pPr algn="ctr"/>
            <a:r>
              <a:rPr lang="es-EC" b="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Agencia de Regulación y Control de las Telecomunicaciones </a:t>
            </a:r>
          </a:p>
          <a:p>
            <a:pPr algn="ctr"/>
            <a:r>
              <a:rPr lang="es-EC" b="0" dirty="0">
                <a:solidFill>
                  <a:prstClr val="black">
                    <a:lumMod val="75000"/>
                    <a:lumOff val="25000"/>
                  </a:prstClr>
                </a:solidFill>
              </a:rPr>
              <a:t>A</a:t>
            </a:r>
            <a:r>
              <a:rPr lang="es-EC" b="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rtículo 142. Creación y naturaleza</a:t>
            </a:r>
            <a:endParaRPr lang="es-EC" b="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1395267" y="3830851"/>
            <a:ext cx="6425473" cy="1200329"/>
          </a:xfrm>
          <a:prstGeom prst="rect">
            <a:avLst/>
          </a:prstGeom>
          <a:noFill/>
          <a:ln w="3175" cmpd="sng">
            <a:noFill/>
            <a:prstDash val="sysDash"/>
          </a:ln>
        </p:spPr>
        <p:txBody>
          <a:bodyPr wrap="square" rtlCol="0">
            <a:spAutoFit/>
          </a:bodyPr>
          <a:lstStyle>
            <a:defPPr>
              <a:defRPr lang="es-EC"/>
            </a:defPPr>
            <a:lvl1pPr>
              <a:defRPr b="1">
                <a:solidFill>
                  <a:schemeClr val="tx1">
                    <a:lumMod val="65000"/>
                    <a:lumOff val="35000"/>
                  </a:schemeClr>
                </a:solidFill>
                <a:latin typeface="Gadugi" panose="020B0502040204020203" pitchFamily="34" charset="0"/>
                <a:cs typeface="Arial" panose="020B0604020202020204" pitchFamily="34" charset="0"/>
              </a:defRPr>
            </a:lvl1pPr>
          </a:lstStyle>
          <a:p>
            <a:pPr algn="ctr"/>
            <a:r>
              <a:rPr lang="es-EC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Misión</a:t>
            </a:r>
          </a:p>
          <a:p>
            <a:endParaRPr lang="es-EC" b="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algn="ctr"/>
            <a:r>
              <a:rPr lang="es-EC" b="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Regular, administrar y controlar el espectro radioeléctrico y los servicios de telecomunicaciones. </a:t>
            </a:r>
            <a:endParaRPr lang="es-EC" b="0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cxnSp>
        <p:nvCxnSpPr>
          <p:cNvPr id="13" name="Conector recto 12"/>
          <p:cNvCxnSpPr/>
          <p:nvPr/>
        </p:nvCxnSpPr>
        <p:spPr>
          <a:xfrm>
            <a:off x="1547664" y="3717032"/>
            <a:ext cx="6048672" cy="0"/>
          </a:xfrm>
          <a:prstGeom prst="line">
            <a:avLst/>
          </a:prstGeom>
          <a:ln w="34925">
            <a:gradFill>
              <a:gsLst>
                <a:gs pos="100000">
                  <a:schemeClr val="bg2">
                    <a:lumMod val="40000"/>
                    <a:lumOff val="60000"/>
                    <a:alpha val="0"/>
                  </a:schemeClr>
                </a:gs>
                <a:gs pos="84000">
                  <a:srgbClr val="0070C0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9224031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uadroTexto 10"/>
          <p:cNvSpPr txBox="1"/>
          <p:nvPr/>
        </p:nvSpPr>
        <p:spPr>
          <a:xfrm>
            <a:off x="13917" y="188640"/>
            <a:ext cx="41980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Estadísticas – Control </a:t>
            </a:r>
            <a:endParaRPr lang="es-EC" sz="2800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CuadroTexto 7"/>
          <p:cNvSpPr txBox="1"/>
          <p:nvPr/>
        </p:nvSpPr>
        <p:spPr>
          <a:xfrm>
            <a:off x="3419873" y="3717032"/>
            <a:ext cx="1800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EC"/>
            </a:defPPr>
            <a:lvl1pPr algn="ctr"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defRPr>
            </a:lvl1pPr>
          </a:lstStyle>
          <a:p>
            <a:pPr algn="l"/>
            <a:r>
              <a:rPr lang="es-MX" sz="1600" i="1" dirty="0" smtClean="0">
                <a:solidFill>
                  <a:srgbClr val="FF0000"/>
                </a:solidFill>
              </a:rPr>
              <a:t>Colocar infografía</a:t>
            </a:r>
            <a:endParaRPr lang="es-EC" sz="1600" i="1" dirty="0">
              <a:solidFill>
                <a:srgbClr val="FF0000"/>
              </a:solidFill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356239" y="1331142"/>
            <a:ext cx="834074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C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Control de los Sistemas de Radiodifusión </a:t>
            </a:r>
            <a:endParaRPr lang="es-EC" b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4453217" y="3244334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C" dirty="0"/>
              <a:t> </a:t>
            </a: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12544" y="2319756"/>
            <a:ext cx="6156477" cy="3787294"/>
          </a:xfrm>
          <a:prstGeom prst="rect">
            <a:avLst/>
          </a:prstGeom>
        </p:spPr>
      </p:pic>
      <p:sp>
        <p:nvSpPr>
          <p:cNvPr id="13" name="Elipse 12"/>
          <p:cNvSpPr/>
          <p:nvPr/>
        </p:nvSpPr>
        <p:spPr>
          <a:xfrm>
            <a:off x="212223" y="1452716"/>
            <a:ext cx="144016" cy="144016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14" name="Elipse 13"/>
          <p:cNvSpPr/>
          <p:nvPr/>
        </p:nvSpPr>
        <p:spPr>
          <a:xfrm>
            <a:off x="247237" y="1488720"/>
            <a:ext cx="72008" cy="7200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82281368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uadroTexto 10"/>
          <p:cNvSpPr txBox="1"/>
          <p:nvPr/>
        </p:nvSpPr>
        <p:spPr>
          <a:xfrm>
            <a:off x="13917" y="188640"/>
            <a:ext cx="41980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Estadísticas – Control </a:t>
            </a:r>
            <a:endParaRPr lang="es-EC" sz="2800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CuadroTexto 7"/>
          <p:cNvSpPr txBox="1"/>
          <p:nvPr/>
        </p:nvSpPr>
        <p:spPr>
          <a:xfrm>
            <a:off x="3419873" y="3717032"/>
            <a:ext cx="1800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EC"/>
            </a:defPPr>
            <a:lvl1pPr algn="ctr"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defRPr>
            </a:lvl1pPr>
          </a:lstStyle>
          <a:p>
            <a:pPr algn="l"/>
            <a:r>
              <a:rPr lang="es-MX" sz="1600" i="1" dirty="0" smtClean="0">
                <a:solidFill>
                  <a:srgbClr val="FF0000"/>
                </a:solidFill>
              </a:rPr>
              <a:t>Colocar infografía</a:t>
            </a:r>
            <a:endParaRPr lang="es-EC" sz="1600" i="1" dirty="0">
              <a:solidFill>
                <a:srgbClr val="FF0000"/>
              </a:solidFill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359739" y="1300807"/>
            <a:ext cx="83887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C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Control de los Sistemas de Radiodifusión </a:t>
            </a:r>
            <a:endParaRPr lang="es-EC" b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4453217" y="3244334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C" dirty="0"/>
              <a:t> </a:t>
            </a:r>
          </a:p>
        </p:txBody>
      </p:sp>
      <p:pic>
        <p:nvPicPr>
          <p:cNvPr id="9" name="Picture 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2577" y="2259086"/>
            <a:ext cx="6341279" cy="3898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Elipse 9"/>
          <p:cNvSpPr/>
          <p:nvPr/>
        </p:nvSpPr>
        <p:spPr>
          <a:xfrm>
            <a:off x="215722" y="1432585"/>
            <a:ext cx="144016" cy="144016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12" name="Elipse 11"/>
          <p:cNvSpPr/>
          <p:nvPr/>
        </p:nvSpPr>
        <p:spPr>
          <a:xfrm>
            <a:off x="250736" y="1468589"/>
            <a:ext cx="72008" cy="7200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37626759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uadroTexto 10"/>
          <p:cNvSpPr txBox="1"/>
          <p:nvPr/>
        </p:nvSpPr>
        <p:spPr>
          <a:xfrm>
            <a:off x="13917" y="188640"/>
            <a:ext cx="41980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Estadísticas – Control </a:t>
            </a:r>
            <a:endParaRPr lang="es-EC" sz="2800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CuadroTexto 7"/>
          <p:cNvSpPr txBox="1"/>
          <p:nvPr/>
        </p:nvSpPr>
        <p:spPr>
          <a:xfrm>
            <a:off x="3419873" y="3717032"/>
            <a:ext cx="1800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EC"/>
            </a:defPPr>
            <a:lvl1pPr algn="ctr"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defRPr>
            </a:lvl1pPr>
          </a:lstStyle>
          <a:p>
            <a:pPr algn="l"/>
            <a:r>
              <a:rPr lang="es-MX" sz="1600" i="1" dirty="0" smtClean="0">
                <a:solidFill>
                  <a:srgbClr val="FF0000"/>
                </a:solidFill>
              </a:rPr>
              <a:t>Colocar infografía</a:t>
            </a:r>
            <a:endParaRPr lang="es-EC" sz="1600" i="1" dirty="0">
              <a:solidFill>
                <a:srgbClr val="FF0000"/>
              </a:solidFill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359739" y="1384382"/>
            <a:ext cx="84557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C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Control de los Sistemas de Televisión </a:t>
            </a:r>
            <a:endParaRPr lang="es-EC" b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4453217" y="3244334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C" dirty="0"/>
              <a:t> </a:t>
            </a: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2483768" y="1906487"/>
            <a:ext cx="9390930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C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2474167" y="1449287"/>
            <a:ext cx="9202448" cy="4922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C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6953" y="2245041"/>
            <a:ext cx="6341280" cy="38987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Elipse 9"/>
          <p:cNvSpPr/>
          <p:nvPr/>
        </p:nvSpPr>
        <p:spPr>
          <a:xfrm>
            <a:off x="215723" y="1500800"/>
            <a:ext cx="144016" cy="144016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12" name="Elipse 11"/>
          <p:cNvSpPr/>
          <p:nvPr/>
        </p:nvSpPr>
        <p:spPr>
          <a:xfrm>
            <a:off x="250737" y="1536804"/>
            <a:ext cx="72008" cy="7200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79805091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uadroTexto 10"/>
          <p:cNvSpPr txBox="1"/>
          <p:nvPr/>
        </p:nvSpPr>
        <p:spPr>
          <a:xfrm>
            <a:off x="13917" y="188640"/>
            <a:ext cx="41980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Estadísticas – Control </a:t>
            </a:r>
            <a:endParaRPr lang="es-EC" sz="2800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CuadroTexto 7"/>
          <p:cNvSpPr txBox="1"/>
          <p:nvPr/>
        </p:nvSpPr>
        <p:spPr>
          <a:xfrm>
            <a:off x="3419873" y="3717032"/>
            <a:ext cx="1800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EC"/>
            </a:defPPr>
            <a:lvl1pPr algn="ctr"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defRPr>
            </a:lvl1pPr>
          </a:lstStyle>
          <a:p>
            <a:pPr algn="l"/>
            <a:r>
              <a:rPr lang="es-MX" sz="1600" i="1" dirty="0" smtClean="0">
                <a:solidFill>
                  <a:srgbClr val="FF0000"/>
                </a:solidFill>
              </a:rPr>
              <a:t>Colocar infografía</a:t>
            </a:r>
            <a:endParaRPr lang="es-EC" sz="1600" i="1" dirty="0">
              <a:solidFill>
                <a:srgbClr val="FF0000"/>
              </a:solidFill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359739" y="1345272"/>
            <a:ext cx="43866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C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Control de los Sistemas de Televisión </a:t>
            </a:r>
            <a:endParaRPr lang="es-EC" b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4453217" y="3244334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C" dirty="0"/>
              <a:t> </a:t>
            </a: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2483768" y="1906487"/>
            <a:ext cx="9390930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C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2474167" y="1449287"/>
            <a:ext cx="9202448" cy="4922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C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411680" y="1449286"/>
            <a:ext cx="9391054" cy="5104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C"/>
          </a:p>
        </p:txBody>
      </p:sp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5620" y="2156524"/>
            <a:ext cx="6575519" cy="40427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Elipse 11"/>
          <p:cNvSpPr/>
          <p:nvPr/>
        </p:nvSpPr>
        <p:spPr>
          <a:xfrm>
            <a:off x="215723" y="1449286"/>
            <a:ext cx="144016" cy="144016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13" name="Elipse 12"/>
          <p:cNvSpPr/>
          <p:nvPr/>
        </p:nvSpPr>
        <p:spPr>
          <a:xfrm>
            <a:off x="250737" y="1485290"/>
            <a:ext cx="72008" cy="7200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54921260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uadroTexto 10"/>
          <p:cNvSpPr txBox="1"/>
          <p:nvPr/>
        </p:nvSpPr>
        <p:spPr>
          <a:xfrm>
            <a:off x="13917" y="188640"/>
            <a:ext cx="41980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Estadísticas – Control </a:t>
            </a:r>
            <a:endParaRPr lang="es-EC" sz="2800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361329" y="1403198"/>
            <a:ext cx="842134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C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Radiaciones No Ionizante a las Operadoras de SMA </a:t>
            </a:r>
            <a:endParaRPr lang="es-EC" b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4453217" y="3244334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C" dirty="0"/>
              <a:t> </a:t>
            </a: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2483768" y="1906487"/>
            <a:ext cx="9390930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C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2474167" y="1449287"/>
            <a:ext cx="9202448" cy="4922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C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411680" y="1449286"/>
            <a:ext cx="9391054" cy="5104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C"/>
          </a:p>
        </p:txBody>
      </p:sp>
      <p:sp>
        <p:nvSpPr>
          <p:cNvPr id="9" name="Rectángulo 8"/>
          <p:cNvSpPr/>
          <p:nvPr/>
        </p:nvSpPr>
        <p:spPr>
          <a:xfrm>
            <a:off x="379232" y="2102201"/>
            <a:ext cx="842134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C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83 </a:t>
            </a:r>
            <a:r>
              <a:rPr lang="es-EC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informes técnicos producto de la medición de Radiaciones No Ionizantes RNI a las </a:t>
            </a:r>
            <a:r>
              <a:rPr lang="es-EC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radiobases</a:t>
            </a:r>
            <a:r>
              <a:rPr lang="es-EC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las operadoras de Servicio Móvil Avanzado CNT E.P. y CONECEL S.A. en las provincias de Manabí y Santo Domingo de los </a:t>
            </a:r>
            <a:r>
              <a:rPr lang="es-EC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Tsáchilas</a:t>
            </a:r>
            <a:r>
              <a:rPr lang="es-EC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graphicFrame>
        <p:nvGraphicFramePr>
          <p:cNvPr id="12" name="Tabla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5161822"/>
              </p:ext>
            </p:extLst>
          </p:nvPr>
        </p:nvGraphicFramePr>
        <p:xfrm>
          <a:off x="379232" y="3296025"/>
          <a:ext cx="4408651" cy="225114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41967"/>
                <a:gridCol w="1274329"/>
                <a:gridCol w="1492355"/>
              </a:tblGrid>
              <a:tr h="39620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C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EC" sz="16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C" sz="14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CNT E.P.</a:t>
                      </a:r>
                      <a:endParaRPr lang="es-EC" sz="1600" b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C" sz="14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CONECEL S.A.</a:t>
                      </a:r>
                      <a:endParaRPr lang="es-EC" sz="1600" b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</a:tr>
              <a:tr h="39620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C" sz="14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MANABÍ</a:t>
                      </a:r>
                      <a:endParaRPr lang="es-EC" sz="1600" b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C" sz="14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65</a:t>
                      </a:r>
                      <a:endParaRPr lang="es-EC" sz="1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C" sz="14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</a:t>
                      </a:r>
                      <a:endParaRPr lang="es-EC" sz="1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64832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C" sz="14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SANTO DOMINGO DE LOS TSÁCHILAS</a:t>
                      </a:r>
                      <a:endParaRPr lang="es-EC" sz="1600" b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C" sz="14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s-EC" sz="160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C" sz="1400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s-EC" sz="16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41421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C" sz="1400" b="0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SubTotal</a:t>
                      </a:r>
                      <a:endParaRPr lang="es-EC" sz="1600" b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C" sz="14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70</a:t>
                      </a:r>
                      <a:endParaRPr lang="es-EC" sz="160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C" sz="14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</a:t>
                      </a:r>
                      <a:endParaRPr lang="es-EC" sz="160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39620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C" sz="14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  <a:endParaRPr lang="es-EC" sz="1600" b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C" sz="14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83</a:t>
                      </a:r>
                      <a:endParaRPr lang="es-EC" sz="16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2991417" y="3933056"/>
            <a:ext cx="11647931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C"/>
          </a:p>
        </p:txBody>
      </p:sp>
      <p:sp>
        <p:nvSpPr>
          <p:cNvPr id="13" name="Elipse 12"/>
          <p:cNvSpPr/>
          <p:nvPr/>
        </p:nvSpPr>
        <p:spPr>
          <a:xfrm>
            <a:off x="255071" y="1484784"/>
            <a:ext cx="144016" cy="144016"/>
          </a:xfrm>
          <a:prstGeom prst="ellipse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15" name="Elipse 14"/>
          <p:cNvSpPr/>
          <p:nvPr/>
        </p:nvSpPr>
        <p:spPr>
          <a:xfrm>
            <a:off x="290085" y="1520788"/>
            <a:ext cx="72008" cy="7200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94614123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uadroTexto 10"/>
          <p:cNvSpPr txBox="1"/>
          <p:nvPr/>
        </p:nvSpPr>
        <p:spPr>
          <a:xfrm>
            <a:off x="13917" y="188640"/>
            <a:ext cx="41980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Estadísticas – Control </a:t>
            </a:r>
            <a:endParaRPr lang="es-EC" sz="2800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361329" y="1403198"/>
            <a:ext cx="842134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C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Radiaciones No Ionizante a las Operadoras de SMA </a:t>
            </a:r>
            <a:endParaRPr lang="es-EC" b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4453217" y="3244334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C" dirty="0"/>
              <a:t> </a:t>
            </a: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2483768" y="1906487"/>
            <a:ext cx="9390930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C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2474167" y="1449287"/>
            <a:ext cx="9202448" cy="4922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C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411680" y="1449286"/>
            <a:ext cx="9391054" cy="5104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C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2991417" y="3933056"/>
            <a:ext cx="11647931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C"/>
          </a:p>
        </p:txBody>
      </p:sp>
      <p:sp>
        <p:nvSpPr>
          <p:cNvPr id="13" name="Elipse 12"/>
          <p:cNvSpPr/>
          <p:nvPr/>
        </p:nvSpPr>
        <p:spPr>
          <a:xfrm>
            <a:off x="255071" y="1484784"/>
            <a:ext cx="144016" cy="144016"/>
          </a:xfrm>
          <a:prstGeom prst="ellipse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15" name="Elipse 14"/>
          <p:cNvSpPr/>
          <p:nvPr/>
        </p:nvSpPr>
        <p:spPr>
          <a:xfrm>
            <a:off x="290085" y="1520788"/>
            <a:ext cx="72008" cy="7200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graphicFrame>
        <p:nvGraphicFramePr>
          <p:cNvPr id="16" name="Gráfico 1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05618557"/>
              </p:ext>
            </p:extLst>
          </p:nvPr>
        </p:nvGraphicFramePr>
        <p:xfrm>
          <a:off x="1855595" y="2420888"/>
          <a:ext cx="5670376" cy="35318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58342619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Azul cálido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ector">
  <a:themeElements>
    <a:clrScheme name="Sector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ector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ector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Azul cálido">
    <a:dk1>
      <a:sysClr val="windowText" lastClr="000000"/>
    </a:dk1>
    <a:lt1>
      <a:sysClr val="window" lastClr="FFFFFF"/>
    </a:lt1>
    <a:dk2>
      <a:srgbClr val="242852"/>
    </a:dk2>
    <a:lt2>
      <a:srgbClr val="ACCBF9"/>
    </a:lt2>
    <a:accent1>
      <a:srgbClr val="4A66AC"/>
    </a:accent1>
    <a:accent2>
      <a:srgbClr val="629DD1"/>
    </a:accent2>
    <a:accent3>
      <a:srgbClr val="297FD5"/>
    </a:accent3>
    <a:accent4>
      <a:srgbClr val="7F8FA9"/>
    </a:accent4>
    <a:accent5>
      <a:srgbClr val="5AA2AE"/>
    </a:accent5>
    <a:accent6>
      <a:srgbClr val="9D90A0"/>
    </a:accent6>
    <a:hlink>
      <a:srgbClr val="9454C3"/>
    </a:hlink>
    <a:folHlink>
      <a:srgbClr val="3EBBF0"/>
    </a:folHlink>
  </a:clrScheme>
</a:themeOverride>
</file>

<file path=ppt/theme/themeOverride10.xml><?xml version="1.0" encoding="utf-8"?>
<a:themeOverride xmlns:a="http://schemas.openxmlformats.org/drawingml/2006/main">
  <a:clrScheme name="Azul cálido">
    <a:dk1>
      <a:sysClr val="windowText" lastClr="000000"/>
    </a:dk1>
    <a:lt1>
      <a:sysClr val="window" lastClr="FFFFFF"/>
    </a:lt1>
    <a:dk2>
      <a:srgbClr val="242852"/>
    </a:dk2>
    <a:lt2>
      <a:srgbClr val="ACCBF9"/>
    </a:lt2>
    <a:accent1>
      <a:srgbClr val="4A66AC"/>
    </a:accent1>
    <a:accent2>
      <a:srgbClr val="629DD1"/>
    </a:accent2>
    <a:accent3>
      <a:srgbClr val="297FD5"/>
    </a:accent3>
    <a:accent4>
      <a:srgbClr val="7F8FA9"/>
    </a:accent4>
    <a:accent5>
      <a:srgbClr val="5AA2AE"/>
    </a:accent5>
    <a:accent6>
      <a:srgbClr val="9D90A0"/>
    </a:accent6>
    <a:hlink>
      <a:srgbClr val="9454C3"/>
    </a:hlink>
    <a:folHlink>
      <a:srgbClr val="3EBBF0"/>
    </a:folHlink>
  </a:clrScheme>
</a:themeOverride>
</file>

<file path=ppt/theme/themeOverride11.xml><?xml version="1.0" encoding="utf-8"?>
<a:themeOverride xmlns:a="http://schemas.openxmlformats.org/drawingml/2006/main">
  <a:clrScheme name="Azul cálido">
    <a:dk1>
      <a:sysClr val="windowText" lastClr="000000"/>
    </a:dk1>
    <a:lt1>
      <a:sysClr val="window" lastClr="FFFFFF"/>
    </a:lt1>
    <a:dk2>
      <a:srgbClr val="242852"/>
    </a:dk2>
    <a:lt2>
      <a:srgbClr val="ACCBF9"/>
    </a:lt2>
    <a:accent1>
      <a:srgbClr val="4A66AC"/>
    </a:accent1>
    <a:accent2>
      <a:srgbClr val="629DD1"/>
    </a:accent2>
    <a:accent3>
      <a:srgbClr val="297FD5"/>
    </a:accent3>
    <a:accent4>
      <a:srgbClr val="7F8FA9"/>
    </a:accent4>
    <a:accent5>
      <a:srgbClr val="5AA2AE"/>
    </a:accent5>
    <a:accent6>
      <a:srgbClr val="9D90A0"/>
    </a:accent6>
    <a:hlink>
      <a:srgbClr val="9454C3"/>
    </a:hlink>
    <a:folHlink>
      <a:srgbClr val="3EBBF0"/>
    </a:folHlink>
  </a:clrScheme>
</a:themeOverride>
</file>

<file path=ppt/theme/themeOverride12.xml><?xml version="1.0" encoding="utf-8"?>
<a:themeOverride xmlns:a="http://schemas.openxmlformats.org/drawingml/2006/main">
  <a:clrScheme name="Azul cálido">
    <a:dk1>
      <a:sysClr val="windowText" lastClr="000000"/>
    </a:dk1>
    <a:lt1>
      <a:sysClr val="window" lastClr="FFFFFF"/>
    </a:lt1>
    <a:dk2>
      <a:srgbClr val="242852"/>
    </a:dk2>
    <a:lt2>
      <a:srgbClr val="ACCBF9"/>
    </a:lt2>
    <a:accent1>
      <a:srgbClr val="4A66AC"/>
    </a:accent1>
    <a:accent2>
      <a:srgbClr val="629DD1"/>
    </a:accent2>
    <a:accent3>
      <a:srgbClr val="297FD5"/>
    </a:accent3>
    <a:accent4>
      <a:srgbClr val="7F8FA9"/>
    </a:accent4>
    <a:accent5>
      <a:srgbClr val="5AA2AE"/>
    </a:accent5>
    <a:accent6>
      <a:srgbClr val="9D90A0"/>
    </a:accent6>
    <a:hlink>
      <a:srgbClr val="9454C3"/>
    </a:hlink>
    <a:folHlink>
      <a:srgbClr val="3EBBF0"/>
    </a:folHlink>
  </a:clrScheme>
</a:themeOverride>
</file>

<file path=ppt/theme/themeOverride13.xml><?xml version="1.0" encoding="utf-8"?>
<a:themeOverride xmlns:a="http://schemas.openxmlformats.org/drawingml/2006/main">
  <a:clrScheme name="Azul cálido">
    <a:dk1>
      <a:sysClr val="windowText" lastClr="000000"/>
    </a:dk1>
    <a:lt1>
      <a:sysClr val="window" lastClr="FFFFFF"/>
    </a:lt1>
    <a:dk2>
      <a:srgbClr val="242852"/>
    </a:dk2>
    <a:lt2>
      <a:srgbClr val="ACCBF9"/>
    </a:lt2>
    <a:accent1>
      <a:srgbClr val="4A66AC"/>
    </a:accent1>
    <a:accent2>
      <a:srgbClr val="629DD1"/>
    </a:accent2>
    <a:accent3>
      <a:srgbClr val="297FD5"/>
    </a:accent3>
    <a:accent4>
      <a:srgbClr val="7F8FA9"/>
    </a:accent4>
    <a:accent5>
      <a:srgbClr val="5AA2AE"/>
    </a:accent5>
    <a:accent6>
      <a:srgbClr val="9D90A0"/>
    </a:accent6>
    <a:hlink>
      <a:srgbClr val="9454C3"/>
    </a:hlink>
    <a:folHlink>
      <a:srgbClr val="3EBBF0"/>
    </a:folHlink>
  </a:clrScheme>
</a:themeOverride>
</file>

<file path=ppt/theme/themeOverride14.xml><?xml version="1.0" encoding="utf-8"?>
<a:themeOverride xmlns:a="http://schemas.openxmlformats.org/drawingml/2006/main">
  <a:clrScheme name="Azul cálido">
    <a:dk1>
      <a:sysClr val="windowText" lastClr="000000"/>
    </a:dk1>
    <a:lt1>
      <a:sysClr val="window" lastClr="FFFFFF"/>
    </a:lt1>
    <a:dk2>
      <a:srgbClr val="242852"/>
    </a:dk2>
    <a:lt2>
      <a:srgbClr val="ACCBF9"/>
    </a:lt2>
    <a:accent1>
      <a:srgbClr val="4A66AC"/>
    </a:accent1>
    <a:accent2>
      <a:srgbClr val="629DD1"/>
    </a:accent2>
    <a:accent3>
      <a:srgbClr val="297FD5"/>
    </a:accent3>
    <a:accent4>
      <a:srgbClr val="7F8FA9"/>
    </a:accent4>
    <a:accent5>
      <a:srgbClr val="5AA2AE"/>
    </a:accent5>
    <a:accent6>
      <a:srgbClr val="9D90A0"/>
    </a:accent6>
    <a:hlink>
      <a:srgbClr val="9454C3"/>
    </a:hlink>
    <a:folHlink>
      <a:srgbClr val="3EBBF0"/>
    </a:folHlink>
  </a:clrScheme>
</a:themeOverride>
</file>

<file path=ppt/theme/themeOverride15.xml><?xml version="1.0" encoding="utf-8"?>
<a:themeOverride xmlns:a="http://schemas.openxmlformats.org/drawingml/2006/main">
  <a:clrScheme name="Azul cálido">
    <a:dk1>
      <a:sysClr val="windowText" lastClr="000000"/>
    </a:dk1>
    <a:lt1>
      <a:sysClr val="window" lastClr="FFFFFF"/>
    </a:lt1>
    <a:dk2>
      <a:srgbClr val="242852"/>
    </a:dk2>
    <a:lt2>
      <a:srgbClr val="ACCBF9"/>
    </a:lt2>
    <a:accent1>
      <a:srgbClr val="4A66AC"/>
    </a:accent1>
    <a:accent2>
      <a:srgbClr val="629DD1"/>
    </a:accent2>
    <a:accent3>
      <a:srgbClr val="297FD5"/>
    </a:accent3>
    <a:accent4>
      <a:srgbClr val="7F8FA9"/>
    </a:accent4>
    <a:accent5>
      <a:srgbClr val="5AA2AE"/>
    </a:accent5>
    <a:accent6>
      <a:srgbClr val="9D90A0"/>
    </a:accent6>
    <a:hlink>
      <a:srgbClr val="9454C3"/>
    </a:hlink>
    <a:folHlink>
      <a:srgbClr val="3EBBF0"/>
    </a:folHlink>
  </a:clrScheme>
</a:themeOverride>
</file>

<file path=ppt/theme/themeOverride2.xml><?xml version="1.0" encoding="utf-8"?>
<a:themeOverride xmlns:a="http://schemas.openxmlformats.org/drawingml/2006/main">
  <a:clrScheme name="Azul cálido">
    <a:dk1>
      <a:sysClr val="windowText" lastClr="000000"/>
    </a:dk1>
    <a:lt1>
      <a:sysClr val="window" lastClr="FFFFFF"/>
    </a:lt1>
    <a:dk2>
      <a:srgbClr val="242852"/>
    </a:dk2>
    <a:lt2>
      <a:srgbClr val="ACCBF9"/>
    </a:lt2>
    <a:accent1>
      <a:srgbClr val="4A66AC"/>
    </a:accent1>
    <a:accent2>
      <a:srgbClr val="629DD1"/>
    </a:accent2>
    <a:accent3>
      <a:srgbClr val="297FD5"/>
    </a:accent3>
    <a:accent4>
      <a:srgbClr val="7F8FA9"/>
    </a:accent4>
    <a:accent5>
      <a:srgbClr val="5AA2AE"/>
    </a:accent5>
    <a:accent6>
      <a:srgbClr val="9D90A0"/>
    </a:accent6>
    <a:hlink>
      <a:srgbClr val="9454C3"/>
    </a:hlink>
    <a:folHlink>
      <a:srgbClr val="3EBBF0"/>
    </a:folHlink>
  </a:clrScheme>
</a:themeOverride>
</file>

<file path=ppt/theme/themeOverride3.xml><?xml version="1.0" encoding="utf-8"?>
<a:themeOverride xmlns:a="http://schemas.openxmlformats.org/drawingml/2006/main">
  <a:clrScheme name="Azul cálido">
    <a:dk1>
      <a:sysClr val="windowText" lastClr="000000"/>
    </a:dk1>
    <a:lt1>
      <a:sysClr val="window" lastClr="FFFFFF"/>
    </a:lt1>
    <a:dk2>
      <a:srgbClr val="242852"/>
    </a:dk2>
    <a:lt2>
      <a:srgbClr val="ACCBF9"/>
    </a:lt2>
    <a:accent1>
      <a:srgbClr val="4A66AC"/>
    </a:accent1>
    <a:accent2>
      <a:srgbClr val="629DD1"/>
    </a:accent2>
    <a:accent3>
      <a:srgbClr val="297FD5"/>
    </a:accent3>
    <a:accent4>
      <a:srgbClr val="7F8FA9"/>
    </a:accent4>
    <a:accent5>
      <a:srgbClr val="5AA2AE"/>
    </a:accent5>
    <a:accent6>
      <a:srgbClr val="9D90A0"/>
    </a:accent6>
    <a:hlink>
      <a:srgbClr val="9454C3"/>
    </a:hlink>
    <a:folHlink>
      <a:srgbClr val="3EBBF0"/>
    </a:folHlink>
  </a:clrScheme>
</a:themeOverride>
</file>

<file path=ppt/theme/themeOverride4.xml><?xml version="1.0" encoding="utf-8"?>
<a:themeOverride xmlns:a="http://schemas.openxmlformats.org/drawingml/2006/main">
  <a:clrScheme name="Azul cálido">
    <a:dk1>
      <a:sysClr val="windowText" lastClr="000000"/>
    </a:dk1>
    <a:lt1>
      <a:sysClr val="window" lastClr="FFFFFF"/>
    </a:lt1>
    <a:dk2>
      <a:srgbClr val="242852"/>
    </a:dk2>
    <a:lt2>
      <a:srgbClr val="ACCBF9"/>
    </a:lt2>
    <a:accent1>
      <a:srgbClr val="4A66AC"/>
    </a:accent1>
    <a:accent2>
      <a:srgbClr val="629DD1"/>
    </a:accent2>
    <a:accent3>
      <a:srgbClr val="297FD5"/>
    </a:accent3>
    <a:accent4>
      <a:srgbClr val="7F8FA9"/>
    </a:accent4>
    <a:accent5>
      <a:srgbClr val="5AA2AE"/>
    </a:accent5>
    <a:accent6>
      <a:srgbClr val="9D90A0"/>
    </a:accent6>
    <a:hlink>
      <a:srgbClr val="9454C3"/>
    </a:hlink>
    <a:folHlink>
      <a:srgbClr val="3EBBF0"/>
    </a:folHlink>
  </a:clrScheme>
</a:themeOverride>
</file>

<file path=ppt/theme/themeOverride5.xml><?xml version="1.0" encoding="utf-8"?>
<a:themeOverride xmlns:a="http://schemas.openxmlformats.org/drawingml/2006/main">
  <a:clrScheme name="Azul cálido">
    <a:dk1>
      <a:sysClr val="windowText" lastClr="000000"/>
    </a:dk1>
    <a:lt1>
      <a:sysClr val="window" lastClr="FFFFFF"/>
    </a:lt1>
    <a:dk2>
      <a:srgbClr val="242852"/>
    </a:dk2>
    <a:lt2>
      <a:srgbClr val="ACCBF9"/>
    </a:lt2>
    <a:accent1>
      <a:srgbClr val="4A66AC"/>
    </a:accent1>
    <a:accent2>
      <a:srgbClr val="629DD1"/>
    </a:accent2>
    <a:accent3>
      <a:srgbClr val="297FD5"/>
    </a:accent3>
    <a:accent4>
      <a:srgbClr val="7F8FA9"/>
    </a:accent4>
    <a:accent5>
      <a:srgbClr val="5AA2AE"/>
    </a:accent5>
    <a:accent6>
      <a:srgbClr val="9D90A0"/>
    </a:accent6>
    <a:hlink>
      <a:srgbClr val="9454C3"/>
    </a:hlink>
    <a:folHlink>
      <a:srgbClr val="3EBBF0"/>
    </a:folHlink>
  </a:clrScheme>
</a:themeOverride>
</file>

<file path=ppt/theme/themeOverride6.xml><?xml version="1.0" encoding="utf-8"?>
<a:themeOverride xmlns:a="http://schemas.openxmlformats.org/drawingml/2006/main">
  <a:clrScheme name="Azul cálido">
    <a:dk1>
      <a:sysClr val="windowText" lastClr="000000"/>
    </a:dk1>
    <a:lt1>
      <a:sysClr val="window" lastClr="FFFFFF"/>
    </a:lt1>
    <a:dk2>
      <a:srgbClr val="242852"/>
    </a:dk2>
    <a:lt2>
      <a:srgbClr val="ACCBF9"/>
    </a:lt2>
    <a:accent1>
      <a:srgbClr val="4A66AC"/>
    </a:accent1>
    <a:accent2>
      <a:srgbClr val="629DD1"/>
    </a:accent2>
    <a:accent3>
      <a:srgbClr val="297FD5"/>
    </a:accent3>
    <a:accent4>
      <a:srgbClr val="7F8FA9"/>
    </a:accent4>
    <a:accent5>
      <a:srgbClr val="5AA2AE"/>
    </a:accent5>
    <a:accent6>
      <a:srgbClr val="9D90A0"/>
    </a:accent6>
    <a:hlink>
      <a:srgbClr val="9454C3"/>
    </a:hlink>
    <a:folHlink>
      <a:srgbClr val="3EBBF0"/>
    </a:folHlink>
  </a:clrScheme>
</a:themeOverride>
</file>

<file path=ppt/theme/themeOverride7.xml><?xml version="1.0" encoding="utf-8"?>
<a:themeOverride xmlns:a="http://schemas.openxmlformats.org/drawingml/2006/main">
  <a:clrScheme name="Azul cálido">
    <a:dk1>
      <a:sysClr val="windowText" lastClr="000000"/>
    </a:dk1>
    <a:lt1>
      <a:sysClr val="window" lastClr="FFFFFF"/>
    </a:lt1>
    <a:dk2>
      <a:srgbClr val="242852"/>
    </a:dk2>
    <a:lt2>
      <a:srgbClr val="ACCBF9"/>
    </a:lt2>
    <a:accent1>
      <a:srgbClr val="4A66AC"/>
    </a:accent1>
    <a:accent2>
      <a:srgbClr val="629DD1"/>
    </a:accent2>
    <a:accent3>
      <a:srgbClr val="297FD5"/>
    </a:accent3>
    <a:accent4>
      <a:srgbClr val="7F8FA9"/>
    </a:accent4>
    <a:accent5>
      <a:srgbClr val="5AA2AE"/>
    </a:accent5>
    <a:accent6>
      <a:srgbClr val="9D90A0"/>
    </a:accent6>
    <a:hlink>
      <a:srgbClr val="9454C3"/>
    </a:hlink>
    <a:folHlink>
      <a:srgbClr val="3EBBF0"/>
    </a:folHlink>
  </a:clrScheme>
</a:themeOverride>
</file>

<file path=ppt/theme/themeOverride8.xml><?xml version="1.0" encoding="utf-8"?>
<a:themeOverride xmlns:a="http://schemas.openxmlformats.org/drawingml/2006/main">
  <a:clrScheme name="Azul cálido">
    <a:dk1>
      <a:sysClr val="windowText" lastClr="000000"/>
    </a:dk1>
    <a:lt1>
      <a:sysClr val="window" lastClr="FFFFFF"/>
    </a:lt1>
    <a:dk2>
      <a:srgbClr val="242852"/>
    </a:dk2>
    <a:lt2>
      <a:srgbClr val="ACCBF9"/>
    </a:lt2>
    <a:accent1>
      <a:srgbClr val="4A66AC"/>
    </a:accent1>
    <a:accent2>
      <a:srgbClr val="629DD1"/>
    </a:accent2>
    <a:accent3>
      <a:srgbClr val="297FD5"/>
    </a:accent3>
    <a:accent4>
      <a:srgbClr val="7F8FA9"/>
    </a:accent4>
    <a:accent5>
      <a:srgbClr val="5AA2AE"/>
    </a:accent5>
    <a:accent6>
      <a:srgbClr val="9D90A0"/>
    </a:accent6>
    <a:hlink>
      <a:srgbClr val="9454C3"/>
    </a:hlink>
    <a:folHlink>
      <a:srgbClr val="3EBBF0"/>
    </a:folHlink>
  </a:clrScheme>
</a:themeOverride>
</file>

<file path=ppt/theme/themeOverride9.xml><?xml version="1.0" encoding="utf-8"?>
<a:themeOverride xmlns:a="http://schemas.openxmlformats.org/drawingml/2006/main">
  <a:clrScheme name="Azul cálido">
    <a:dk1>
      <a:sysClr val="windowText" lastClr="000000"/>
    </a:dk1>
    <a:lt1>
      <a:sysClr val="window" lastClr="FFFFFF"/>
    </a:lt1>
    <a:dk2>
      <a:srgbClr val="242852"/>
    </a:dk2>
    <a:lt2>
      <a:srgbClr val="ACCBF9"/>
    </a:lt2>
    <a:accent1>
      <a:srgbClr val="4A66AC"/>
    </a:accent1>
    <a:accent2>
      <a:srgbClr val="629DD1"/>
    </a:accent2>
    <a:accent3>
      <a:srgbClr val="297FD5"/>
    </a:accent3>
    <a:accent4>
      <a:srgbClr val="7F8FA9"/>
    </a:accent4>
    <a:accent5>
      <a:srgbClr val="5AA2AE"/>
    </a:accent5>
    <a:accent6>
      <a:srgbClr val="9D90A0"/>
    </a:accent6>
    <a:hlink>
      <a:srgbClr val="9454C3"/>
    </a:hlink>
    <a:folHlink>
      <a:srgbClr val="3EBBF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1428</TotalTime>
  <Words>1108</Words>
  <Application>Microsoft Office PowerPoint</Application>
  <PresentationFormat>Presentación en pantalla (4:3)</PresentationFormat>
  <Paragraphs>328</Paragraphs>
  <Slides>22</Slides>
  <Notes>4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22</vt:i4>
      </vt:variant>
    </vt:vector>
  </HeadingPairs>
  <TitlesOfParts>
    <vt:vector size="31" baseType="lpstr">
      <vt:lpstr>Arial Unicode MS</vt:lpstr>
      <vt:lpstr>Arial</vt:lpstr>
      <vt:lpstr>Calibri</vt:lpstr>
      <vt:lpstr>Century Gothic</vt:lpstr>
      <vt:lpstr>Gadugi</vt:lpstr>
      <vt:lpstr>Times New Roman</vt:lpstr>
      <vt:lpstr>Wingdings 3</vt:lpstr>
      <vt:lpstr>Tema de Office</vt:lpstr>
      <vt:lpstr>Sector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(Título)</dc:title>
  <dc:creator>Jose Andres Naranjo</dc:creator>
  <cp:lastModifiedBy>PACHECO PACHECO VICTOR HUGO</cp:lastModifiedBy>
  <cp:revision>163</cp:revision>
  <dcterms:created xsi:type="dcterms:W3CDTF">2015-09-17T19:04:03Z</dcterms:created>
  <dcterms:modified xsi:type="dcterms:W3CDTF">2017-04-20T18:48:57Z</dcterms:modified>
</cp:coreProperties>
</file>